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9435" y="1821941"/>
            <a:ext cx="9025128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313131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Perpetua"/>
                <a:cs typeface="Perpet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313131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313131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4007" y="70103"/>
            <a:ext cx="9013190" cy="6693534"/>
          </a:xfrm>
          <a:custGeom>
            <a:avLst/>
            <a:gdLst/>
            <a:ahLst/>
            <a:cxnLst/>
            <a:rect l="l" t="t" r="r" b="b"/>
            <a:pathLst>
              <a:path w="9013190" h="6693534">
                <a:moveTo>
                  <a:pt x="0" y="329946"/>
                </a:moveTo>
                <a:lnTo>
                  <a:pt x="3577" y="281184"/>
                </a:lnTo>
                <a:lnTo>
                  <a:pt x="13968" y="234645"/>
                </a:lnTo>
                <a:lnTo>
                  <a:pt x="30664" y="190840"/>
                </a:lnTo>
                <a:lnTo>
                  <a:pt x="53153" y="150277"/>
                </a:lnTo>
                <a:lnTo>
                  <a:pt x="80925" y="113468"/>
                </a:lnTo>
                <a:lnTo>
                  <a:pt x="113469" y="80923"/>
                </a:lnTo>
                <a:lnTo>
                  <a:pt x="150276" y="53151"/>
                </a:lnTo>
                <a:lnTo>
                  <a:pt x="190835" y="30662"/>
                </a:lnTo>
                <a:lnTo>
                  <a:pt x="234636" y="13967"/>
                </a:lnTo>
                <a:lnTo>
                  <a:pt x="281168" y="3576"/>
                </a:lnTo>
                <a:lnTo>
                  <a:pt x="329920" y="0"/>
                </a:lnTo>
                <a:lnTo>
                  <a:pt x="8682990" y="0"/>
                </a:lnTo>
                <a:lnTo>
                  <a:pt x="8731751" y="3576"/>
                </a:lnTo>
                <a:lnTo>
                  <a:pt x="8778290" y="13967"/>
                </a:lnTo>
                <a:lnTo>
                  <a:pt x="8822095" y="30662"/>
                </a:lnTo>
                <a:lnTo>
                  <a:pt x="8862658" y="53151"/>
                </a:lnTo>
                <a:lnTo>
                  <a:pt x="8899467" y="80923"/>
                </a:lnTo>
                <a:lnTo>
                  <a:pt x="8932012" y="113468"/>
                </a:lnTo>
                <a:lnTo>
                  <a:pt x="8959784" y="150277"/>
                </a:lnTo>
                <a:lnTo>
                  <a:pt x="8982273" y="190840"/>
                </a:lnTo>
                <a:lnTo>
                  <a:pt x="8998968" y="234645"/>
                </a:lnTo>
                <a:lnTo>
                  <a:pt x="9009359" y="281184"/>
                </a:lnTo>
                <a:lnTo>
                  <a:pt x="9012936" y="329946"/>
                </a:lnTo>
                <a:lnTo>
                  <a:pt x="9012936" y="6363487"/>
                </a:lnTo>
                <a:lnTo>
                  <a:pt x="9009359" y="6412239"/>
                </a:lnTo>
                <a:lnTo>
                  <a:pt x="8998968" y="6458771"/>
                </a:lnTo>
                <a:lnTo>
                  <a:pt x="8982273" y="6502572"/>
                </a:lnTo>
                <a:lnTo>
                  <a:pt x="8959784" y="6543131"/>
                </a:lnTo>
                <a:lnTo>
                  <a:pt x="8932012" y="6579938"/>
                </a:lnTo>
                <a:lnTo>
                  <a:pt x="8899467" y="6612482"/>
                </a:lnTo>
                <a:lnTo>
                  <a:pt x="8862658" y="6640254"/>
                </a:lnTo>
                <a:lnTo>
                  <a:pt x="8822095" y="6662743"/>
                </a:lnTo>
                <a:lnTo>
                  <a:pt x="8778290" y="6679439"/>
                </a:lnTo>
                <a:lnTo>
                  <a:pt x="8731751" y="6689830"/>
                </a:lnTo>
                <a:lnTo>
                  <a:pt x="8682990" y="6693408"/>
                </a:lnTo>
                <a:lnTo>
                  <a:pt x="329920" y="6693408"/>
                </a:lnTo>
                <a:lnTo>
                  <a:pt x="281168" y="6689830"/>
                </a:lnTo>
                <a:lnTo>
                  <a:pt x="234636" y="6679439"/>
                </a:lnTo>
                <a:lnTo>
                  <a:pt x="190835" y="6662743"/>
                </a:lnTo>
                <a:lnTo>
                  <a:pt x="150276" y="6640254"/>
                </a:lnTo>
                <a:lnTo>
                  <a:pt x="113469" y="6612482"/>
                </a:lnTo>
                <a:lnTo>
                  <a:pt x="80925" y="6579938"/>
                </a:lnTo>
                <a:lnTo>
                  <a:pt x="53153" y="6543131"/>
                </a:lnTo>
                <a:lnTo>
                  <a:pt x="30664" y="6502572"/>
                </a:lnTo>
                <a:lnTo>
                  <a:pt x="13968" y="6458771"/>
                </a:lnTo>
                <a:lnTo>
                  <a:pt x="3577" y="6412239"/>
                </a:lnTo>
                <a:lnTo>
                  <a:pt x="0" y="6363487"/>
                </a:lnTo>
                <a:lnTo>
                  <a:pt x="0" y="329946"/>
                </a:lnTo>
                <a:close/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81074" y="688974"/>
            <a:ext cx="718185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313131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5645" y="1509235"/>
            <a:ext cx="7912709" cy="4445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Perpetua"/>
                <a:cs typeface="Perpet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5531" y="70103"/>
            <a:ext cx="9013190" cy="6692265"/>
          </a:xfrm>
          <a:custGeom>
            <a:avLst/>
            <a:gdLst/>
            <a:ahLst/>
            <a:cxnLst/>
            <a:rect l="l" t="t" r="r" b="b"/>
            <a:pathLst>
              <a:path w="9013190" h="6692265">
                <a:moveTo>
                  <a:pt x="8683117" y="0"/>
                </a:moveTo>
                <a:lnTo>
                  <a:pt x="329844" y="0"/>
                </a:lnTo>
                <a:lnTo>
                  <a:pt x="281102" y="3576"/>
                </a:lnTo>
                <a:lnTo>
                  <a:pt x="234580" y="13967"/>
                </a:lnTo>
                <a:lnTo>
                  <a:pt x="190789" y="30660"/>
                </a:lnTo>
                <a:lnTo>
                  <a:pt x="150240" y="53144"/>
                </a:lnTo>
                <a:lnTo>
                  <a:pt x="113441" y="80911"/>
                </a:lnTo>
                <a:lnTo>
                  <a:pt x="80905" y="113448"/>
                </a:lnTo>
                <a:lnTo>
                  <a:pt x="53139" y="150245"/>
                </a:lnTo>
                <a:lnTo>
                  <a:pt x="30656" y="190791"/>
                </a:lnTo>
                <a:lnTo>
                  <a:pt x="13965" y="234576"/>
                </a:lnTo>
                <a:lnTo>
                  <a:pt x="3576" y="281088"/>
                </a:lnTo>
                <a:lnTo>
                  <a:pt x="0" y="329819"/>
                </a:lnTo>
                <a:lnTo>
                  <a:pt x="0" y="6362039"/>
                </a:lnTo>
                <a:lnTo>
                  <a:pt x="3576" y="6410781"/>
                </a:lnTo>
                <a:lnTo>
                  <a:pt x="13965" y="6457303"/>
                </a:lnTo>
                <a:lnTo>
                  <a:pt x="30656" y="6501094"/>
                </a:lnTo>
                <a:lnTo>
                  <a:pt x="53139" y="6541643"/>
                </a:lnTo>
                <a:lnTo>
                  <a:pt x="80905" y="6578442"/>
                </a:lnTo>
                <a:lnTo>
                  <a:pt x="113441" y="6610978"/>
                </a:lnTo>
                <a:lnTo>
                  <a:pt x="150240" y="6638744"/>
                </a:lnTo>
                <a:lnTo>
                  <a:pt x="190789" y="6661227"/>
                </a:lnTo>
                <a:lnTo>
                  <a:pt x="234580" y="6677918"/>
                </a:lnTo>
                <a:lnTo>
                  <a:pt x="281102" y="6688307"/>
                </a:lnTo>
                <a:lnTo>
                  <a:pt x="329844" y="6691884"/>
                </a:lnTo>
                <a:lnTo>
                  <a:pt x="8683117" y="6691884"/>
                </a:lnTo>
                <a:lnTo>
                  <a:pt x="8731847" y="6688307"/>
                </a:lnTo>
                <a:lnTo>
                  <a:pt x="8778359" y="6677918"/>
                </a:lnTo>
                <a:lnTo>
                  <a:pt x="8822144" y="6661227"/>
                </a:lnTo>
                <a:lnTo>
                  <a:pt x="8862690" y="6638744"/>
                </a:lnTo>
                <a:lnTo>
                  <a:pt x="8899487" y="6610978"/>
                </a:lnTo>
                <a:lnTo>
                  <a:pt x="8932024" y="6578442"/>
                </a:lnTo>
                <a:lnTo>
                  <a:pt x="8959791" y="6541643"/>
                </a:lnTo>
                <a:lnTo>
                  <a:pt x="8982275" y="6501094"/>
                </a:lnTo>
                <a:lnTo>
                  <a:pt x="8998968" y="6457303"/>
                </a:lnTo>
                <a:lnTo>
                  <a:pt x="9009359" y="6410781"/>
                </a:lnTo>
                <a:lnTo>
                  <a:pt x="9012936" y="6362039"/>
                </a:lnTo>
                <a:lnTo>
                  <a:pt x="9012936" y="329819"/>
                </a:lnTo>
                <a:lnTo>
                  <a:pt x="9009359" y="281088"/>
                </a:lnTo>
                <a:lnTo>
                  <a:pt x="8998968" y="234576"/>
                </a:lnTo>
                <a:lnTo>
                  <a:pt x="8982275" y="190791"/>
                </a:lnTo>
                <a:lnTo>
                  <a:pt x="8959791" y="150245"/>
                </a:lnTo>
                <a:lnTo>
                  <a:pt x="8932024" y="113448"/>
                </a:lnTo>
                <a:lnTo>
                  <a:pt x="8899487" y="80911"/>
                </a:lnTo>
                <a:lnTo>
                  <a:pt x="8862690" y="53144"/>
                </a:lnTo>
                <a:lnTo>
                  <a:pt x="8822144" y="30660"/>
                </a:lnTo>
                <a:lnTo>
                  <a:pt x="8778359" y="13967"/>
                </a:lnTo>
                <a:lnTo>
                  <a:pt x="8731847" y="3576"/>
                </a:lnTo>
                <a:lnTo>
                  <a:pt x="86831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531" y="70103"/>
            <a:ext cx="9013190" cy="6692265"/>
          </a:xfrm>
          <a:custGeom>
            <a:avLst/>
            <a:gdLst/>
            <a:ahLst/>
            <a:cxnLst/>
            <a:rect l="l" t="t" r="r" b="b"/>
            <a:pathLst>
              <a:path w="9013190" h="6692265">
                <a:moveTo>
                  <a:pt x="0" y="329819"/>
                </a:moveTo>
                <a:lnTo>
                  <a:pt x="3576" y="281088"/>
                </a:lnTo>
                <a:lnTo>
                  <a:pt x="13965" y="234576"/>
                </a:lnTo>
                <a:lnTo>
                  <a:pt x="30656" y="190791"/>
                </a:lnTo>
                <a:lnTo>
                  <a:pt x="53139" y="150245"/>
                </a:lnTo>
                <a:lnTo>
                  <a:pt x="80905" y="113448"/>
                </a:lnTo>
                <a:lnTo>
                  <a:pt x="113441" y="80911"/>
                </a:lnTo>
                <a:lnTo>
                  <a:pt x="150240" y="53144"/>
                </a:lnTo>
                <a:lnTo>
                  <a:pt x="190789" y="30660"/>
                </a:lnTo>
                <a:lnTo>
                  <a:pt x="234580" y="13967"/>
                </a:lnTo>
                <a:lnTo>
                  <a:pt x="281102" y="3576"/>
                </a:lnTo>
                <a:lnTo>
                  <a:pt x="329844" y="0"/>
                </a:lnTo>
                <a:lnTo>
                  <a:pt x="8683117" y="0"/>
                </a:lnTo>
                <a:lnTo>
                  <a:pt x="8731847" y="3576"/>
                </a:lnTo>
                <a:lnTo>
                  <a:pt x="8778359" y="13967"/>
                </a:lnTo>
                <a:lnTo>
                  <a:pt x="8822144" y="30660"/>
                </a:lnTo>
                <a:lnTo>
                  <a:pt x="8862690" y="53144"/>
                </a:lnTo>
                <a:lnTo>
                  <a:pt x="8899487" y="80911"/>
                </a:lnTo>
                <a:lnTo>
                  <a:pt x="8932024" y="113448"/>
                </a:lnTo>
                <a:lnTo>
                  <a:pt x="8959791" y="150245"/>
                </a:lnTo>
                <a:lnTo>
                  <a:pt x="8982275" y="190791"/>
                </a:lnTo>
                <a:lnTo>
                  <a:pt x="8998968" y="234576"/>
                </a:lnTo>
                <a:lnTo>
                  <a:pt x="9009359" y="281088"/>
                </a:lnTo>
                <a:lnTo>
                  <a:pt x="9012936" y="329819"/>
                </a:lnTo>
                <a:lnTo>
                  <a:pt x="9012936" y="6362039"/>
                </a:lnTo>
                <a:lnTo>
                  <a:pt x="9009359" y="6410781"/>
                </a:lnTo>
                <a:lnTo>
                  <a:pt x="8998968" y="6457303"/>
                </a:lnTo>
                <a:lnTo>
                  <a:pt x="8982275" y="6501094"/>
                </a:lnTo>
                <a:lnTo>
                  <a:pt x="8959791" y="6541643"/>
                </a:lnTo>
                <a:lnTo>
                  <a:pt x="8932024" y="6578442"/>
                </a:lnTo>
                <a:lnTo>
                  <a:pt x="8899487" y="6610978"/>
                </a:lnTo>
                <a:lnTo>
                  <a:pt x="8862690" y="6638744"/>
                </a:lnTo>
                <a:lnTo>
                  <a:pt x="8822144" y="6661227"/>
                </a:lnTo>
                <a:lnTo>
                  <a:pt x="8778359" y="6677918"/>
                </a:lnTo>
                <a:lnTo>
                  <a:pt x="8731847" y="6688307"/>
                </a:lnTo>
                <a:lnTo>
                  <a:pt x="8683117" y="6691884"/>
                </a:lnTo>
                <a:lnTo>
                  <a:pt x="329844" y="6691884"/>
                </a:lnTo>
                <a:lnTo>
                  <a:pt x="281102" y="6688307"/>
                </a:lnTo>
                <a:lnTo>
                  <a:pt x="234580" y="6677918"/>
                </a:lnTo>
                <a:lnTo>
                  <a:pt x="190789" y="6661227"/>
                </a:lnTo>
                <a:lnTo>
                  <a:pt x="150240" y="6638744"/>
                </a:lnTo>
                <a:lnTo>
                  <a:pt x="113441" y="6610978"/>
                </a:lnTo>
                <a:lnTo>
                  <a:pt x="80905" y="6578442"/>
                </a:lnTo>
                <a:lnTo>
                  <a:pt x="53139" y="6541643"/>
                </a:lnTo>
                <a:lnTo>
                  <a:pt x="30656" y="6501094"/>
                </a:lnTo>
                <a:lnTo>
                  <a:pt x="13965" y="6457303"/>
                </a:lnTo>
                <a:lnTo>
                  <a:pt x="3576" y="6410781"/>
                </a:lnTo>
                <a:lnTo>
                  <a:pt x="0" y="6362039"/>
                </a:lnTo>
                <a:lnTo>
                  <a:pt x="0" y="329819"/>
                </a:lnTo>
                <a:close/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2484" y="1517903"/>
            <a:ext cx="9022080" cy="1458595"/>
          </a:xfrm>
          <a:custGeom>
            <a:avLst/>
            <a:gdLst/>
            <a:ahLst/>
            <a:cxnLst/>
            <a:rect l="l" t="t" r="r" b="b"/>
            <a:pathLst>
              <a:path w="9022080" h="1458595">
                <a:moveTo>
                  <a:pt x="0" y="1458468"/>
                </a:moveTo>
                <a:lnTo>
                  <a:pt x="9022080" y="1458468"/>
                </a:lnTo>
                <a:lnTo>
                  <a:pt x="9022080" y="0"/>
                </a:lnTo>
                <a:lnTo>
                  <a:pt x="0" y="0"/>
                </a:lnTo>
                <a:lnTo>
                  <a:pt x="0" y="1458468"/>
                </a:lnTo>
                <a:close/>
              </a:path>
            </a:pathLst>
          </a:custGeom>
          <a:solidFill>
            <a:srgbClr val="A42F0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484" y="1395983"/>
            <a:ext cx="9022080" cy="121920"/>
          </a:xfrm>
          <a:custGeom>
            <a:avLst/>
            <a:gdLst/>
            <a:ahLst/>
            <a:cxnLst/>
            <a:rect l="l" t="t" r="r" b="b"/>
            <a:pathLst>
              <a:path w="9022080" h="121919">
                <a:moveTo>
                  <a:pt x="0" y="121920"/>
                </a:moveTo>
                <a:lnTo>
                  <a:pt x="9022080" y="121920"/>
                </a:lnTo>
                <a:lnTo>
                  <a:pt x="9022080" y="0"/>
                </a:lnTo>
                <a:lnTo>
                  <a:pt x="0" y="0"/>
                </a:lnTo>
                <a:lnTo>
                  <a:pt x="0" y="121920"/>
                </a:lnTo>
                <a:close/>
              </a:path>
            </a:pathLst>
          </a:custGeom>
          <a:solidFill>
            <a:srgbClr val="CFAC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2484" y="2976372"/>
            <a:ext cx="9022080" cy="111760"/>
          </a:xfrm>
          <a:custGeom>
            <a:avLst/>
            <a:gdLst/>
            <a:ahLst/>
            <a:cxnLst/>
            <a:rect l="l" t="t" r="r" b="b"/>
            <a:pathLst>
              <a:path w="9022080" h="111760">
                <a:moveTo>
                  <a:pt x="0" y="111251"/>
                </a:moveTo>
                <a:lnTo>
                  <a:pt x="9022080" y="111251"/>
                </a:lnTo>
                <a:lnTo>
                  <a:pt x="9022080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7E5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940557" y="3110652"/>
            <a:ext cx="3112135" cy="1443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9300"/>
              </a:lnSpc>
              <a:spcBef>
                <a:spcPts val="100"/>
              </a:spcBef>
            </a:pPr>
            <a:r>
              <a:rPr sz="2600" dirty="0">
                <a:solidFill>
                  <a:srgbClr val="313131"/>
                </a:solidFill>
                <a:latin typeface="Perpetua"/>
                <a:cs typeface="Perpetua"/>
              </a:rPr>
              <a:t>SIGAA - </a:t>
            </a:r>
            <a:r>
              <a:rPr sz="2600" spc="-5" dirty="0">
                <a:solidFill>
                  <a:srgbClr val="313131"/>
                </a:solidFill>
                <a:latin typeface="Perpetua"/>
                <a:cs typeface="Perpetua"/>
              </a:rPr>
              <a:t>Módulo</a:t>
            </a:r>
            <a:r>
              <a:rPr sz="2600" spc="-65" dirty="0">
                <a:solidFill>
                  <a:srgbClr val="313131"/>
                </a:solidFill>
                <a:latin typeface="Perpetua"/>
                <a:cs typeface="Perpetua"/>
              </a:rPr>
              <a:t> </a:t>
            </a:r>
            <a:r>
              <a:rPr sz="2600" spc="-15" dirty="0">
                <a:solidFill>
                  <a:srgbClr val="313131"/>
                </a:solidFill>
                <a:latin typeface="Perpetua"/>
                <a:cs typeface="Perpetua"/>
              </a:rPr>
              <a:t>Pesquisa  </a:t>
            </a:r>
            <a:r>
              <a:rPr sz="2600" spc="5" dirty="0">
                <a:solidFill>
                  <a:srgbClr val="313131"/>
                </a:solidFill>
                <a:latin typeface="Perpetua"/>
                <a:cs typeface="Perpetua"/>
              </a:rPr>
              <a:t>Oportunidade </a:t>
            </a:r>
            <a:r>
              <a:rPr sz="2600" spc="-5" dirty="0">
                <a:solidFill>
                  <a:srgbClr val="313131"/>
                </a:solidFill>
                <a:latin typeface="Perpetua"/>
                <a:cs typeface="Perpetua"/>
              </a:rPr>
              <a:t>de </a:t>
            </a:r>
            <a:r>
              <a:rPr sz="2600" dirty="0">
                <a:solidFill>
                  <a:srgbClr val="313131"/>
                </a:solidFill>
                <a:latin typeface="Perpetua"/>
                <a:cs typeface="Perpetua"/>
              </a:rPr>
              <a:t>Bolsas  Discente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31235" y="1659635"/>
            <a:ext cx="3122676" cy="13411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Pesquisa</a:t>
            </a:r>
          </a:p>
        </p:txBody>
      </p:sp>
      <p:sp>
        <p:nvSpPr>
          <p:cNvPr id="11" name="object 11"/>
          <p:cNvSpPr/>
          <p:nvPr/>
        </p:nvSpPr>
        <p:spPr>
          <a:xfrm>
            <a:off x="6001511" y="214884"/>
            <a:ext cx="2955036" cy="11140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995928" y="172212"/>
            <a:ext cx="909827" cy="10881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23088" y="345947"/>
            <a:ext cx="1879092" cy="63550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72756" y="3285744"/>
            <a:ext cx="428244" cy="476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3444" y="688974"/>
            <a:ext cx="67208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Registrar Interesse </a:t>
            </a:r>
            <a:r>
              <a:rPr spc="-5" dirty="0"/>
              <a:t>em</a:t>
            </a:r>
            <a:r>
              <a:rPr spc="5" dirty="0"/>
              <a:t> </a:t>
            </a:r>
            <a:r>
              <a:rPr spc="-25" dirty="0"/>
              <a:t>Projetos</a:t>
            </a:r>
          </a:p>
        </p:txBody>
      </p:sp>
      <p:sp>
        <p:nvSpPr>
          <p:cNvPr id="4" name="object 4"/>
          <p:cNvSpPr/>
          <p:nvPr/>
        </p:nvSpPr>
        <p:spPr>
          <a:xfrm>
            <a:off x="164592" y="2796539"/>
            <a:ext cx="8811768" cy="38252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93444" y="1357858"/>
            <a:ext cx="7472680" cy="97155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700"/>
              </a:spcBef>
              <a:buClr>
                <a:srgbClr val="A42F0E"/>
              </a:buClr>
              <a:buSzPct val="84615"/>
              <a:buAutoNum type="arabicPeriod" startAt="8"/>
              <a:tabLst>
                <a:tab pos="527685" algn="l"/>
                <a:tab pos="528320" algn="l"/>
              </a:tabLst>
            </a:pPr>
            <a:r>
              <a:rPr sz="2600" dirty="0">
                <a:latin typeface="Perpetua"/>
                <a:cs typeface="Perpetua"/>
              </a:rPr>
              <a:t>Preencha </a:t>
            </a:r>
            <a:r>
              <a:rPr sz="2600" spc="-5" dirty="0">
                <a:latin typeface="Perpetua"/>
                <a:cs typeface="Perpetua"/>
              </a:rPr>
              <a:t>todos </a:t>
            </a:r>
            <a:r>
              <a:rPr sz="2600" dirty="0">
                <a:latin typeface="Perpetua"/>
                <a:cs typeface="Perpetua"/>
              </a:rPr>
              <a:t>os </a:t>
            </a:r>
            <a:r>
              <a:rPr sz="2600" spc="-5" dirty="0">
                <a:latin typeface="Perpetua"/>
                <a:cs typeface="Perpetua"/>
              </a:rPr>
              <a:t>campos </a:t>
            </a:r>
            <a:r>
              <a:rPr sz="2600" dirty="0">
                <a:latin typeface="Perpetua"/>
                <a:cs typeface="Perpetua"/>
              </a:rPr>
              <a:t>e </a:t>
            </a:r>
            <a:r>
              <a:rPr sz="2600" spc="-5" dirty="0">
                <a:latin typeface="Perpetua"/>
                <a:cs typeface="Perpetua"/>
              </a:rPr>
              <a:t>clique </a:t>
            </a:r>
            <a:r>
              <a:rPr sz="2600" dirty="0">
                <a:latin typeface="Perpetua"/>
                <a:cs typeface="Perpetua"/>
              </a:rPr>
              <a:t>em </a:t>
            </a:r>
            <a:r>
              <a:rPr sz="2600" b="1" spc="-10" dirty="0">
                <a:latin typeface="Perpetua"/>
                <a:cs typeface="Perpetua"/>
              </a:rPr>
              <a:t>Inscrever-se</a:t>
            </a:r>
            <a:r>
              <a:rPr sz="2600" spc="-10" dirty="0">
                <a:latin typeface="Perpetua"/>
                <a:cs typeface="Perpetua"/>
              </a:rPr>
              <a:t>;</a:t>
            </a:r>
            <a:endParaRPr sz="2600">
              <a:latin typeface="Perpetua"/>
              <a:cs typeface="Perpetua"/>
            </a:endParaRPr>
          </a:p>
          <a:p>
            <a:pPr marL="527685" indent="-515620">
              <a:lnSpc>
                <a:spcPct val="100000"/>
              </a:lnSpc>
              <a:spcBef>
                <a:spcPts val="605"/>
              </a:spcBef>
              <a:buClr>
                <a:srgbClr val="A42F0E"/>
              </a:buClr>
              <a:buSzPct val="84615"/>
              <a:buAutoNum type="arabicPeriod" startAt="8"/>
              <a:tabLst>
                <a:tab pos="527685" algn="l"/>
                <a:tab pos="528320" algn="l"/>
              </a:tabLst>
            </a:pPr>
            <a:r>
              <a:rPr sz="2600" dirty="0">
                <a:latin typeface="Perpetua"/>
                <a:cs typeface="Perpetua"/>
              </a:rPr>
              <a:t>Será exibida a </a:t>
            </a:r>
            <a:r>
              <a:rPr sz="2600" spc="-5" dirty="0">
                <a:latin typeface="Perpetua"/>
                <a:cs typeface="Perpetua"/>
              </a:rPr>
              <a:t>mensagem indicando </a:t>
            </a:r>
            <a:r>
              <a:rPr sz="2600" dirty="0">
                <a:latin typeface="Perpetua"/>
                <a:cs typeface="Perpetua"/>
              </a:rPr>
              <a:t>o </a:t>
            </a:r>
            <a:r>
              <a:rPr sz="2600" spc="-5" dirty="0">
                <a:latin typeface="Perpetua"/>
                <a:cs typeface="Perpetua"/>
              </a:rPr>
              <a:t>sucesso </a:t>
            </a:r>
            <a:r>
              <a:rPr sz="2600" dirty="0">
                <a:latin typeface="Perpetua"/>
                <a:cs typeface="Perpetua"/>
              </a:rPr>
              <a:t>da </a:t>
            </a:r>
            <a:r>
              <a:rPr sz="2600" spc="-20" dirty="0">
                <a:latin typeface="Perpetua"/>
                <a:cs typeface="Perpetua"/>
              </a:rPr>
              <a:t>operação.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30452" y="2278379"/>
            <a:ext cx="3095244" cy="446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67914" y="4078223"/>
            <a:ext cx="3084830" cy="549275"/>
          </a:xfrm>
          <a:custGeom>
            <a:avLst/>
            <a:gdLst/>
            <a:ahLst/>
            <a:cxnLst/>
            <a:rect l="l" t="t" r="r" b="b"/>
            <a:pathLst>
              <a:path w="3084829" h="549275">
                <a:moveTo>
                  <a:pt x="2998216" y="0"/>
                </a:moveTo>
                <a:lnTo>
                  <a:pt x="867156" y="0"/>
                </a:lnTo>
                <a:lnTo>
                  <a:pt x="833423" y="6800"/>
                </a:lnTo>
                <a:lnTo>
                  <a:pt x="805894" y="25352"/>
                </a:lnTo>
                <a:lnTo>
                  <a:pt x="787342" y="52881"/>
                </a:lnTo>
                <a:lnTo>
                  <a:pt x="780541" y="86613"/>
                </a:lnTo>
                <a:lnTo>
                  <a:pt x="780541" y="303149"/>
                </a:lnTo>
                <a:lnTo>
                  <a:pt x="0" y="549020"/>
                </a:lnTo>
                <a:lnTo>
                  <a:pt x="780541" y="433069"/>
                </a:lnTo>
                <a:lnTo>
                  <a:pt x="3084830" y="433069"/>
                </a:lnTo>
                <a:lnTo>
                  <a:pt x="3084830" y="86613"/>
                </a:lnTo>
                <a:lnTo>
                  <a:pt x="3078029" y="52881"/>
                </a:lnTo>
                <a:lnTo>
                  <a:pt x="3059477" y="25352"/>
                </a:lnTo>
                <a:lnTo>
                  <a:pt x="3031948" y="6800"/>
                </a:lnTo>
                <a:lnTo>
                  <a:pt x="2998216" y="0"/>
                </a:lnTo>
                <a:close/>
              </a:path>
              <a:path w="3084829" h="549275">
                <a:moveTo>
                  <a:pt x="3084830" y="433069"/>
                </a:moveTo>
                <a:lnTo>
                  <a:pt x="780541" y="433069"/>
                </a:lnTo>
                <a:lnTo>
                  <a:pt x="787342" y="466802"/>
                </a:lnTo>
                <a:lnTo>
                  <a:pt x="805894" y="494331"/>
                </a:lnTo>
                <a:lnTo>
                  <a:pt x="833423" y="512883"/>
                </a:lnTo>
                <a:lnTo>
                  <a:pt x="867156" y="519683"/>
                </a:lnTo>
                <a:lnTo>
                  <a:pt x="2998216" y="519683"/>
                </a:lnTo>
                <a:lnTo>
                  <a:pt x="3031948" y="512883"/>
                </a:lnTo>
                <a:lnTo>
                  <a:pt x="3059477" y="494331"/>
                </a:lnTo>
                <a:lnTo>
                  <a:pt x="3078029" y="466802"/>
                </a:lnTo>
                <a:lnTo>
                  <a:pt x="3084830" y="4330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67914" y="4078223"/>
            <a:ext cx="3084830" cy="549275"/>
          </a:xfrm>
          <a:custGeom>
            <a:avLst/>
            <a:gdLst/>
            <a:ahLst/>
            <a:cxnLst/>
            <a:rect l="l" t="t" r="r" b="b"/>
            <a:pathLst>
              <a:path w="3084829" h="549275">
                <a:moveTo>
                  <a:pt x="780541" y="86613"/>
                </a:moveTo>
                <a:lnTo>
                  <a:pt x="787342" y="52881"/>
                </a:lnTo>
                <a:lnTo>
                  <a:pt x="805894" y="25352"/>
                </a:lnTo>
                <a:lnTo>
                  <a:pt x="833423" y="6800"/>
                </a:lnTo>
                <a:lnTo>
                  <a:pt x="867156" y="0"/>
                </a:lnTo>
                <a:lnTo>
                  <a:pt x="1164589" y="0"/>
                </a:lnTo>
                <a:lnTo>
                  <a:pt x="1740662" y="0"/>
                </a:lnTo>
                <a:lnTo>
                  <a:pt x="2998216" y="0"/>
                </a:lnTo>
                <a:lnTo>
                  <a:pt x="3031948" y="6800"/>
                </a:lnTo>
                <a:lnTo>
                  <a:pt x="3059477" y="25352"/>
                </a:lnTo>
                <a:lnTo>
                  <a:pt x="3078029" y="52881"/>
                </a:lnTo>
                <a:lnTo>
                  <a:pt x="3084830" y="86613"/>
                </a:lnTo>
                <a:lnTo>
                  <a:pt x="3084830" y="303149"/>
                </a:lnTo>
                <a:lnTo>
                  <a:pt x="3084830" y="433069"/>
                </a:lnTo>
                <a:lnTo>
                  <a:pt x="3078029" y="466802"/>
                </a:lnTo>
                <a:lnTo>
                  <a:pt x="3059477" y="494331"/>
                </a:lnTo>
                <a:lnTo>
                  <a:pt x="3031948" y="512883"/>
                </a:lnTo>
                <a:lnTo>
                  <a:pt x="2998216" y="519683"/>
                </a:lnTo>
                <a:lnTo>
                  <a:pt x="1740662" y="519683"/>
                </a:lnTo>
                <a:lnTo>
                  <a:pt x="1164589" y="519683"/>
                </a:lnTo>
                <a:lnTo>
                  <a:pt x="867156" y="519683"/>
                </a:lnTo>
                <a:lnTo>
                  <a:pt x="833423" y="512883"/>
                </a:lnTo>
                <a:lnTo>
                  <a:pt x="805894" y="494331"/>
                </a:lnTo>
                <a:lnTo>
                  <a:pt x="787342" y="466802"/>
                </a:lnTo>
                <a:lnTo>
                  <a:pt x="780541" y="433069"/>
                </a:lnTo>
                <a:lnTo>
                  <a:pt x="0" y="549020"/>
                </a:lnTo>
                <a:lnTo>
                  <a:pt x="780541" y="303149"/>
                </a:lnTo>
                <a:lnTo>
                  <a:pt x="780541" y="86613"/>
                </a:lnTo>
                <a:close/>
              </a:path>
            </a:pathLst>
          </a:custGeom>
          <a:ln w="12192">
            <a:solidFill>
              <a:srgbClr val="B17C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036821" y="4019804"/>
            <a:ext cx="15284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Perpetua"/>
                <a:cs typeface="Perpetua"/>
              </a:rPr>
              <a:t>Currículo </a:t>
            </a:r>
            <a:r>
              <a:rPr sz="1800" spc="-5" dirty="0">
                <a:latin typeface="Perpetua"/>
                <a:cs typeface="Perpetua"/>
              </a:rPr>
              <a:t>Lattes</a:t>
            </a:r>
            <a:r>
              <a:rPr sz="1800" spc="-65" dirty="0">
                <a:latin typeface="Perpetua"/>
                <a:cs typeface="Perpetua"/>
              </a:rPr>
              <a:t> </a:t>
            </a:r>
            <a:r>
              <a:rPr sz="1800" dirty="0">
                <a:latin typeface="Perpetua"/>
                <a:cs typeface="Perpetua"/>
              </a:rPr>
              <a:t>é  </a:t>
            </a:r>
            <a:r>
              <a:rPr sz="1800" spc="5" dirty="0">
                <a:latin typeface="Perpetua"/>
                <a:cs typeface="Perpetua"/>
              </a:rPr>
              <a:t>obrigatório</a:t>
            </a:r>
            <a:endParaRPr sz="18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16468" y="6237732"/>
            <a:ext cx="548640" cy="360045"/>
          </a:xfrm>
          <a:custGeom>
            <a:avLst/>
            <a:gdLst/>
            <a:ahLst/>
            <a:cxnLst/>
            <a:rect l="l" t="t" r="r" b="b"/>
            <a:pathLst>
              <a:path w="548640" h="360045">
                <a:moveTo>
                  <a:pt x="548639" y="0"/>
                </a:moveTo>
                <a:lnTo>
                  <a:pt x="0" y="0"/>
                </a:lnTo>
                <a:lnTo>
                  <a:pt x="0" y="359664"/>
                </a:lnTo>
                <a:lnTo>
                  <a:pt x="548639" y="359664"/>
                </a:lnTo>
                <a:lnTo>
                  <a:pt x="548639" y="314706"/>
                </a:lnTo>
                <a:lnTo>
                  <a:pt x="173100" y="314706"/>
                </a:lnTo>
                <a:lnTo>
                  <a:pt x="173100" y="179832"/>
                </a:lnTo>
                <a:lnTo>
                  <a:pt x="139446" y="179832"/>
                </a:lnTo>
                <a:lnTo>
                  <a:pt x="274320" y="44958"/>
                </a:lnTo>
                <a:lnTo>
                  <a:pt x="548639" y="44958"/>
                </a:lnTo>
                <a:lnTo>
                  <a:pt x="548639" y="0"/>
                </a:lnTo>
                <a:close/>
              </a:path>
              <a:path w="548640" h="360045">
                <a:moveTo>
                  <a:pt x="548639" y="61810"/>
                </a:moveTo>
                <a:lnTo>
                  <a:pt x="358648" y="61810"/>
                </a:lnTo>
                <a:lnTo>
                  <a:pt x="358648" y="129247"/>
                </a:lnTo>
                <a:lnTo>
                  <a:pt x="409193" y="179832"/>
                </a:lnTo>
                <a:lnTo>
                  <a:pt x="375411" y="179832"/>
                </a:lnTo>
                <a:lnTo>
                  <a:pt x="375411" y="314706"/>
                </a:lnTo>
                <a:lnTo>
                  <a:pt x="548639" y="314706"/>
                </a:lnTo>
                <a:lnTo>
                  <a:pt x="548639" y="61810"/>
                </a:lnTo>
                <a:close/>
              </a:path>
              <a:path w="548640" h="360045">
                <a:moveTo>
                  <a:pt x="548639" y="44958"/>
                </a:moveTo>
                <a:lnTo>
                  <a:pt x="274320" y="44958"/>
                </a:lnTo>
                <a:lnTo>
                  <a:pt x="324865" y="95529"/>
                </a:lnTo>
                <a:lnTo>
                  <a:pt x="324865" y="61810"/>
                </a:lnTo>
                <a:lnTo>
                  <a:pt x="548639" y="61810"/>
                </a:lnTo>
                <a:lnTo>
                  <a:pt x="548639" y="44958"/>
                </a:lnTo>
                <a:close/>
              </a:path>
            </a:pathLst>
          </a:custGeom>
          <a:solidFill>
            <a:srgbClr val="A42F0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489568" y="6299543"/>
            <a:ext cx="202310" cy="2528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455914" y="6282690"/>
            <a:ext cx="269875" cy="269875"/>
          </a:xfrm>
          <a:custGeom>
            <a:avLst/>
            <a:gdLst/>
            <a:ahLst/>
            <a:cxnLst/>
            <a:rect l="l" t="t" r="r" b="b"/>
            <a:pathLst>
              <a:path w="269875" h="269875">
                <a:moveTo>
                  <a:pt x="134874" y="0"/>
                </a:moveTo>
                <a:lnTo>
                  <a:pt x="0" y="134874"/>
                </a:lnTo>
                <a:lnTo>
                  <a:pt x="269747" y="134874"/>
                </a:lnTo>
                <a:lnTo>
                  <a:pt x="134874" y="0"/>
                </a:lnTo>
                <a:close/>
              </a:path>
              <a:path w="269875" h="269875">
                <a:moveTo>
                  <a:pt x="151764" y="202311"/>
                </a:moveTo>
                <a:lnTo>
                  <a:pt x="117982" y="202311"/>
                </a:lnTo>
                <a:lnTo>
                  <a:pt x="117982" y="269748"/>
                </a:lnTo>
                <a:lnTo>
                  <a:pt x="151764" y="269748"/>
                </a:lnTo>
                <a:lnTo>
                  <a:pt x="151764" y="202311"/>
                </a:lnTo>
                <a:close/>
              </a:path>
            </a:pathLst>
          </a:custGeom>
          <a:solidFill>
            <a:srgbClr val="621D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455914" y="6282690"/>
            <a:ext cx="269875" cy="269875"/>
          </a:xfrm>
          <a:custGeom>
            <a:avLst/>
            <a:gdLst/>
            <a:ahLst/>
            <a:cxnLst/>
            <a:rect l="l" t="t" r="r" b="b"/>
            <a:pathLst>
              <a:path w="269875" h="269875">
                <a:moveTo>
                  <a:pt x="134874" y="0"/>
                </a:moveTo>
                <a:lnTo>
                  <a:pt x="185419" y="50571"/>
                </a:lnTo>
                <a:lnTo>
                  <a:pt x="185419" y="16852"/>
                </a:lnTo>
                <a:lnTo>
                  <a:pt x="219201" y="16852"/>
                </a:lnTo>
                <a:lnTo>
                  <a:pt x="219201" y="84289"/>
                </a:lnTo>
                <a:lnTo>
                  <a:pt x="269747" y="134874"/>
                </a:lnTo>
                <a:lnTo>
                  <a:pt x="235965" y="134874"/>
                </a:lnTo>
                <a:lnTo>
                  <a:pt x="235965" y="269748"/>
                </a:lnTo>
                <a:lnTo>
                  <a:pt x="33654" y="269748"/>
                </a:lnTo>
                <a:lnTo>
                  <a:pt x="33654" y="134874"/>
                </a:lnTo>
                <a:lnTo>
                  <a:pt x="0" y="134874"/>
                </a:lnTo>
                <a:lnTo>
                  <a:pt x="134874" y="0"/>
                </a:lnTo>
                <a:close/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641333" y="6333261"/>
            <a:ext cx="34290" cy="34290"/>
          </a:xfrm>
          <a:custGeom>
            <a:avLst/>
            <a:gdLst/>
            <a:ahLst/>
            <a:cxnLst/>
            <a:rect l="l" t="t" r="r" b="b"/>
            <a:pathLst>
              <a:path w="34290" h="34289">
                <a:moveTo>
                  <a:pt x="0" y="0"/>
                </a:moveTo>
                <a:lnTo>
                  <a:pt x="33782" y="33718"/>
                </a:lnTo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489568" y="6417564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5">
                <a:moveTo>
                  <a:pt x="202310" y="0"/>
                </a:moveTo>
                <a:lnTo>
                  <a:pt x="0" y="0"/>
                </a:lnTo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573896" y="6485001"/>
            <a:ext cx="34290" cy="67945"/>
          </a:xfrm>
          <a:custGeom>
            <a:avLst/>
            <a:gdLst/>
            <a:ahLst/>
            <a:cxnLst/>
            <a:rect l="l" t="t" r="r" b="b"/>
            <a:pathLst>
              <a:path w="34290" h="67945">
                <a:moveTo>
                  <a:pt x="0" y="67437"/>
                </a:moveTo>
                <a:lnTo>
                  <a:pt x="0" y="0"/>
                </a:lnTo>
                <a:lnTo>
                  <a:pt x="33781" y="0"/>
                </a:lnTo>
                <a:lnTo>
                  <a:pt x="33781" y="67437"/>
                </a:lnTo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16468" y="6237732"/>
            <a:ext cx="548640" cy="360045"/>
          </a:xfrm>
          <a:custGeom>
            <a:avLst/>
            <a:gdLst/>
            <a:ahLst/>
            <a:cxnLst/>
            <a:rect l="l" t="t" r="r" b="b"/>
            <a:pathLst>
              <a:path w="548640" h="360045">
                <a:moveTo>
                  <a:pt x="0" y="359664"/>
                </a:moveTo>
                <a:lnTo>
                  <a:pt x="548640" y="359664"/>
                </a:lnTo>
                <a:lnTo>
                  <a:pt x="548640" y="0"/>
                </a:lnTo>
                <a:lnTo>
                  <a:pt x="0" y="0"/>
                </a:lnTo>
                <a:lnTo>
                  <a:pt x="0" y="359664"/>
                </a:lnTo>
                <a:close/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993444" y="688974"/>
            <a:ext cx="18173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Sumário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34339" y="1683486"/>
            <a:ext cx="4173220" cy="144335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700"/>
              </a:spcBef>
              <a:buClr>
                <a:srgbClr val="A42F0E"/>
              </a:buClr>
              <a:buSzPct val="84615"/>
              <a:buAutoNum type="arabicPeriod"/>
              <a:tabLst>
                <a:tab pos="527685" algn="l"/>
                <a:tab pos="528320" algn="l"/>
              </a:tabLst>
            </a:pPr>
            <a:r>
              <a:rPr sz="2600" u="heavy" spc="-10" dirty="0">
                <a:solidFill>
                  <a:srgbClr val="6B9F24"/>
                </a:solidFill>
                <a:uFill>
                  <a:solidFill>
                    <a:srgbClr val="6B9F24"/>
                  </a:solidFill>
                </a:uFill>
                <a:latin typeface="Perpetua"/>
                <a:cs typeface="Perpetua"/>
                <a:hlinkClick r:id="rId3" action="ppaction://hlinksldjump"/>
              </a:rPr>
              <a:t>Objetivos</a:t>
            </a:r>
            <a:endParaRPr sz="2600">
              <a:latin typeface="Perpetua"/>
              <a:cs typeface="Perpetua"/>
            </a:endParaRPr>
          </a:p>
          <a:p>
            <a:pPr marL="527685" indent="-515620">
              <a:lnSpc>
                <a:spcPct val="100000"/>
              </a:lnSpc>
              <a:spcBef>
                <a:spcPts val="600"/>
              </a:spcBef>
              <a:buClr>
                <a:srgbClr val="A42F0E"/>
              </a:buClr>
              <a:buSzPct val="84615"/>
              <a:buAutoNum type="arabicPeriod"/>
              <a:tabLst>
                <a:tab pos="527685" algn="l"/>
                <a:tab pos="528320" algn="l"/>
              </a:tabLst>
            </a:pPr>
            <a:r>
              <a:rPr sz="2600" u="heavy" spc="5" dirty="0">
                <a:solidFill>
                  <a:srgbClr val="6B9F24"/>
                </a:solidFill>
                <a:uFill>
                  <a:solidFill>
                    <a:srgbClr val="6B9F24"/>
                  </a:solidFill>
                </a:uFill>
                <a:latin typeface="Perpetua"/>
                <a:cs typeface="Perpetua"/>
                <a:hlinkClick r:id="rId4" action="ppaction://hlinksldjump"/>
              </a:rPr>
              <a:t>Aderir </a:t>
            </a:r>
            <a:r>
              <a:rPr sz="2600" u="heavy" spc="-5" dirty="0">
                <a:solidFill>
                  <a:srgbClr val="6B9F24"/>
                </a:solidFill>
                <a:uFill>
                  <a:solidFill>
                    <a:srgbClr val="6B9F24"/>
                  </a:solidFill>
                </a:uFill>
                <a:latin typeface="Perpetua"/>
                <a:cs typeface="Perpetua"/>
                <a:hlinkClick r:id="rId4" action="ppaction://hlinksldjump"/>
              </a:rPr>
              <a:t>ao </a:t>
            </a:r>
            <a:r>
              <a:rPr sz="2600" u="heavy" spc="-10" dirty="0">
                <a:solidFill>
                  <a:srgbClr val="6B9F24"/>
                </a:solidFill>
                <a:uFill>
                  <a:solidFill>
                    <a:srgbClr val="6B9F24"/>
                  </a:solidFill>
                </a:uFill>
                <a:latin typeface="Perpetua"/>
                <a:cs typeface="Perpetua"/>
                <a:hlinkClick r:id="rId4" action="ppaction://hlinksldjump"/>
              </a:rPr>
              <a:t>Cadastro</a:t>
            </a:r>
            <a:r>
              <a:rPr sz="2600" u="heavy" spc="-15" dirty="0">
                <a:solidFill>
                  <a:srgbClr val="6B9F24"/>
                </a:solidFill>
                <a:uFill>
                  <a:solidFill>
                    <a:srgbClr val="6B9F24"/>
                  </a:solidFill>
                </a:uFill>
                <a:latin typeface="Perpetua"/>
                <a:cs typeface="Perpetua"/>
                <a:hlinkClick r:id="rId4" action="ppaction://hlinksldjump"/>
              </a:rPr>
              <a:t> </a:t>
            </a:r>
            <a:r>
              <a:rPr sz="2600" u="heavy" dirty="0">
                <a:solidFill>
                  <a:srgbClr val="6B9F24"/>
                </a:solidFill>
                <a:uFill>
                  <a:solidFill>
                    <a:srgbClr val="6B9F24"/>
                  </a:solidFill>
                </a:uFill>
                <a:latin typeface="Perpetua"/>
                <a:cs typeface="Perpetua"/>
                <a:hlinkClick r:id="rId4" action="ppaction://hlinksldjump"/>
              </a:rPr>
              <a:t>Único</a:t>
            </a:r>
            <a:endParaRPr sz="2600">
              <a:latin typeface="Perpetua"/>
              <a:cs typeface="Perpetua"/>
            </a:endParaRPr>
          </a:p>
          <a:p>
            <a:pPr marL="527685" indent="-515620">
              <a:lnSpc>
                <a:spcPct val="100000"/>
              </a:lnSpc>
              <a:spcBef>
                <a:spcPts val="600"/>
              </a:spcBef>
              <a:buClr>
                <a:srgbClr val="A42F0E"/>
              </a:buClr>
              <a:buSzPct val="84615"/>
              <a:buAutoNum type="arabicPeriod"/>
              <a:tabLst>
                <a:tab pos="527685" algn="l"/>
                <a:tab pos="528320" algn="l"/>
              </a:tabLst>
            </a:pPr>
            <a:r>
              <a:rPr sz="2600" u="heavy" spc="5" dirty="0">
                <a:solidFill>
                  <a:srgbClr val="6B9F24"/>
                </a:solidFill>
                <a:uFill>
                  <a:solidFill>
                    <a:srgbClr val="6B9F24"/>
                  </a:solidFill>
                </a:uFill>
                <a:latin typeface="Perpetua"/>
                <a:cs typeface="Perpetua"/>
                <a:hlinkClick r:id="rId5" action="ppaction://hlinksldjump"/>
              </a:rPr>
              <a:t>Registrar </a:t>
            </a:r>
            <a:r>
              <a:rPr sz="2600" u="heavy" spc="-5" dirty="0">
                <a:solidFill>
                  <a:srgbClr val="6B9F24"/>
                </a:solidFill>
                <a:uFill>
                  <a:solidFill>
                    <a:srgbClr val="6B9F24"/>
                  </a:solidFill>
                </a:uFill>
                <a:latin typeface="Perpetua"/>
                <a:cs typeface="Perpetua"/>
                <a:hlinkClick r:id="rId5" action="ppaction://hlinksldjump"/>
              </a:rPr>
              <a:t>Interesse </a:t>
            </a:r>
            <a:r>
              <a:rPr sz="2600" u="heavy" dirty="0">
                <a:solidFill>
                  <a:srgbClr val="6B9F24"/>
                </a:solidFill>
                <a:uFill>
                  <a:solidFill>
                    <a:srgbClr val="6B9F24"/>
                  </a:solidFill>
                </a:uFill>
                <a:latin typeface="Perpetua"/>
                <a:cs typeface="Perpetua"/>
                <a:hlinkClick r:id="rId5" action="ppaction://hlinksldjump"/>
              </a:rPr>
              <a:t>em</a:t>
            </a:r>
            <a:r>
              <a:rPr sz="2600" u="heavy" spc="-70" dirty="0">
                <a:solidFill>
                  <a:srgbClr val="6B9F24"/>
                </a:solidFill>
                <a:uFill>
                  <a:solidFill>
                    <a:srgbClr val="6B9F24"/>
                  </a:solidFill>
                </a:uFill>
                <a:latin typeface="Perpetua"/>
                <a:cs typeface="Perpetua"/>
                <a:hlinkClick r:id="rId5" action="ppaction://hlinksldjump"/>
              </a:rPr>
              <a:t> </a:t>
            </a:r>
            <a:r>
              <a:rPr sz="2600" u="heavy" spc="-5" dirty="0">
                <a:solidFill>
                  <a:srgbClr val="6B9F24"/>
                </a:solidFill>
                <a:uFill>
                  <a:solidFill>
                    <a:srgbClr val="6B9F24"/>
                  </a:solidFill>
                </a:uFill>
                <a:latin typeface="Perpetua"/>
                <a:cs typeface="Perpetua"/>
                <a:hlinkClick r:id="rId5" action="ppaction://hlinksldjump"/>
              </a:rPr>
              <a:t>Projeto</a:t>
            </a:r>
            <a:endParaRPr sz="26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16468" y="6237732"/>
            <a:ext cx="548640" cy="360045"/>
          </a:xfrm>
          <a:custGeom>
            <a:avLst/>
            <a:gdLst/>
            <a:ahLst/>
            <a:cxnLst/>
            <a:rect l="l" t="t" r="r" b="b"/>
            <a:pathLst>
              <a:path w="548640" h="360045">
                <a:moveTo>
                  <a:pt x="548639" y="0"/>
                </a:moveTo>
                <a:lnTo>
                  <a:pt x="0" y="0"/>
                </a:lnTo>
                <a:lnTo>
                  <a:pt x="0" y="359664"/>
                </a:lnTo>
                <a:lnTo>
                  <a:pt x="548639" y="359664"/>
                </a:lnTo>
                <a:lnTo>
                  <a:pt x="548639" y="314706"/>
                </a:lnTo>
                <a:lnTo>
                  <a:pt x="173100" y="314706"/>
                </a:lnTo>
                <a:lnTo>
                  <a:pt x="173100" y="179832"/>
                </a:lnTo>
                <a:lnTo>
                  <a:pt x="139446" y="179832"/>
                </a:lnTo>
                <a:lnTo>
                  <a:pt x="274320" y="44958"/>
                </a:lnTo>
                <a:lnTo>
                  <a:pt x="548639" y="44958"/>
                </a:lnTo>
                <a:lnTo>
                  <a:pt x="548639" y="0"/>
                </a:lnTo>
                <a:close/>
              </a:path>
              <a:path w="548640" h="360045">
                <a:moveTo>
                  <a:pt x="548639" y="61810"/>
                </a:moveTo>
                <a:lnTo>
                  <a:pt x="358648" y="61810"/>
                </a:lnTo>
                <a:lnTo>
                  <a:pt x="358648" y="129247"/>
                </a:lnTo>
                <a:lnTo>
                  <a:pt x="409193" y="179832"/>
                </a:lnTo>
                <a:lnTo>
                  <a:pt x="375411" y="179832"/>
                </a:lnTo>
                <a:lnTo>
                  <a:pt x="375411" y="314706"/>
                </a:lnTo>
                <a:lnTo>
                  <a:pt x="548639" y="314706"/>
                </a:lnTo>
                <a:lnTo>
                  <a:pt x="548639" y="61810"/>
                </a:lnTo>
                <a:close/>
              </a:path>
              <a:path w="548640" h="360045">
                <a:moveTo>
                  <a:pt x="548639" y="44958"/>
                </a:moveTo>
                <a:lnTo>
                  <a:pt x="274320" y="44958"/>
                </a:lnTo>
                <a:lnTo>
                  <a:pt x="324865" y="95529"/>
                </a:lnTo>
                <a:lnTo>
                  <a:pt x="324865" y="61810"/>
                </a:lnTo>
                <a:lnTo>
                  <a:pt x="548639" y="61810"/>
                </a:lnTo>
                <a:lnTo>
                  <a:pt x="548639" y="44958"/>
                </a:lnTo>
                <a:close/>
              </a:path>
            </a:pathLst>
          </a:custGeom>
          <a:solidFill>
            <a:srgbClr val="A42F0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489568" y="6299543"/>
            <a:ext cx="202310" cy="2528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455914" y="6282690"/>
            <a:ext cx="269875" cy="269875"/>
          </a:xfrm>
          <a:custGeom>
            <a:avLst/>
            <a:gdLst/>
            <a:ahLst/>
            <a:cxnLst/>
            <a:rect l="l" t="t" r="r" b="b"/>
            <a:pathLst>
              <a:path w="269875" h="269875">
                <a:moveTo>
                  <a:pt x="134874" y="0"/>
                </a:moveTo>
                <a:lnTo>
                  <a:pt x="0" y="134874"/>
                </a:lnTo>
                <a:lnTo>
                  <a:pt x="269747" y="134874"/>
                </a:lnTo>
                <a:lnTo>
                  <a:pt x="134874" y="0"/>
                </a:lnTo>
                <a:close/>
              </a:path>
              <a:path w="269875" h="269875">
                <a:moveTo>
                  <a:pt x="151764" y="202311"/>
                </a:moveTo>
                <a:lnTo>
                  <a:pt x="117982" y="202311"/>
                </a:lnTo>
                <a:lnTo>
                  <a:pt x="117982" y="269748"/>
                </a:lnTo>
                <a:lnTo>
                  <a:pt x="151764" y="269748"/>
                </a:lnTo>
                <a:lnTo>
                  <a:pt x="151764" y="202311"/>
                </a:lnTo>
                <a:close/>
              </a:path>
            </a:pathLst>
          </a:custGeom>
          <a:solidFill>
            <a:srgbClr val="621D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455914" y="6282690"/>
            <a:ext cx="269875" cy="269875"/>
          </a:xfrm>
          <a:custGeom>
            <a:avLst/>
            <a:gdLst/>
            <a:ahLst/>
            <a:cxnLst/>
            <a:rect l="l" t="t" r="r" b="b"/>
            <a:pathLst>
              <a:path w="269875" h="269875">
                <a:moveTo>
                  <a:pt x="134874" y="0"/>
                </a:moveTo>
                <a:lnTo>
                  <a:pt x="185419" y="50571"/>
                </a:lnTo>
                <a:lnTo>
                  <a:pt x="185419" y="16852"/>
                </a:lnTo>
                <a:lnTo>
                  <a:pt x="219201" y="16852"/>
                </a:lnTo>
                <a:lnTo>
                  <a:pt x="219201" y="84289"/>
                </a:lnTo>
                <a:lnTo>
                  <a:pt x="269747" y="134874"/>
                </a:lnTo>
                <a:lnTo>
                  <a:pt x="235965" y="134874"/>
                </a:lnTo>
                <a:lnTo>
                  <a:pt x="235965" y="269748"/>
                </a:lnTo>
                <a:lnTo>
                  <a:pt x="33654" y="269748"/>
                </a:lnTo>
                <a:lnTo>
                  <a:pt x="33654" y="134874"/>
                </a:lnTo>
                <a:lnTo>
                  <a:pt x="0" y="134874"/>
                </a:lnTo>
                <a:lnTo>
                  <a:pt x="134874" y="0"/>
                </a:lnTo>
                <a:close/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641333" y="6333261"/>
            <a:ext cx="34290" cy="34290"/>
          </a:xfrm>
          <a:custGeom>
            <a:avLst/>
            <a:gdLst/>
            <a:ahLst/>
            <a:cxnLst/>
            <a:rect l="l" t="t" r="r" b="b"/>
            <a:pathLst>
              <a:path w="34290" h="34289">
                <a:moveTo>
                  <a:pt x="0" y="0"/>
                </a:moveTo>
                <a:lnTo>
                  <a:pt x="33782" y="33718"/>
                </a:lnTo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489568" y="6417564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5">
                <a:moveTo>
                  <a:pt x="202310" y="0"/>
                </a:moveTo>
                <a:lnTo>
                  <a:pt x="0" y="0"/>
                </a:lnTo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573896" y="6485001"/>
            <a:ext cx="34290" cy="67945"/>
          </a:xfrm>
          <a:custGeom>
            <a:avLst/>
            <a:gdLst/>
            <a:ahLst/>
            <a:cxnLst/>
            <a:rect l="l" t="t" r="r" b="b"/>
            <a:pathLst>
              <a:path w="34290" h="67945">
                <a:moveTo>
                  <a:pt x="0" y="67437"/>
                </a:moveTo>
                <a:lnTo>
                  <a:pt x="0" y="0"/>
                </a:lnTo>
                <a:lnTo>
                  <a:pt x="33781" y="0"/>
                </a:lnTo>
                <a:lnTo>
                  <a:pt x="33781" y="67437"/>
                </a:lnTo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16468" y="6237732"/>
            <a:ext cx="548640" cy="360045"/>
          </a:xfrm>
          <a:custGeom>
            <a:avLst/>
            <a:gdLst/>
            <a:ahLst/>
            <a:cxnLst/>
            <a:rect l="l" t="t" r="r" b="b"/>
            <a:pathLst>
              <a:path w="548640" h="360045">
                <a:moveTo>
                  <a:pt x="0" y="359664"/>
                </a:moveTo>
                <a:lnTo>
                  <a:pt x="548640" y="359664"/>
                </a:lnTo>
                <a:lnTo>
                  <a:pt x="548640" y="0"/>
                </a:lnTo>
                <a:lnTo>
                  <a:pt x="0" y="0"/>
                </a:lnTo>
                <a:lnTo>
                  <a:pt x="0" y="359664"/>
                </a:lnTo>
                <a:close/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993444" y="688974"/>
            <a:ext cx="19875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Obj</a:t>
            </a:r>
            <a:r>
              <a:rPr spc="-40" dirty="0"/>
              <a:t>e</a:t>
            </a:r>
            <a:r>
              <a:rPr spc="-5" dirty="0"/>
              <a:t>ti</a:t>
            </a:r>
            <a:r>
              <a:rPr spc="-75" dirty="0"/>
              <a:t>v</a:t>
            </a:r>
            <a:r>
              <a:rPr spc="-5" dirty="0"/>
              <a:t>os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93444" y="2683891"/>
            <a:ext cx="7627620" cy="2007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105"/>
              </a:spcBef>
              <a:buClr>
                <a:srgbClr val="A42F0E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dirty="0">
                <a:latin typeface="Perpetua"/>
                <a:cs typeface="Perpetua"/>
              </a:rPr>
              <a:t>Esta </a:t>
            </a:r>
            <a:r>
              <a:rPr sz="2600" spc="-5" dirty="0">
                <a:latin typeface="Perpetua"/>
                <a:cs typeface="Perpetua"/>
              </a:rPr>
              <a:t>funcionalidade </a:t>
            </a:r>
            <a:r>
              <a:rPr sz="2600" dirty="0">
                <a:latin typeface="Perpetua"/>
                <a:cs typeface="Perpetua"/>
              </a:rPr>
              <a:t>é utilizada </a:t>
            </a:r>
            <a:r>
              <a:rPr sz="2600" spc="-5" dirty="0">
                <a:latin typeface="Perpetua"/>
                <a:cs typeface="Perpetua"/>
              </a:rPr>
              <a:t>por todos os discentes  cadastrados na Instituição </a:t>
            </a:r>
            <a:r>
              <a:rPr sz="2600" dirty="0">
                <a:latin typeface="Perpetua"/>
                <a:cs typeface="Perpetua"/>
              </a:rPr>
              <a:t>e </a:t>
            </a:r>
            <a:r>
              <a:rPr sz="2600" spc="-5" dirty="0">
                <a:latin typeface="Perpetua"/>
                <a:cs typeface="Perpetua"/>
              </a:rPr>
              <a:t>que possuam acesso </a:t>
            </a:r>
            <a:r>
              <a:rPr sz="2600" dirty="0">
                <a:latin typeface="Perpetua"/>
                <a:cs typeface="Perpetua"/>
              </a:rPr>
              <a:t>ao sistema.  </a:t>
            </a:r>
            <a:r>
              <a:rPr sz="2600" spc="-15" dirty="0">
                <a:latin typeface="Perpetua"/>
                <a:cs typeface="Perpetua"/>
              </a:rPr>
              <a:t>Através </a:t>
            </a:r>
            <a:r>
              <a:rPr sz="2600" spc="-5" dirty="0">
                <a:latin typeface="Perpetua"/>
                <a:cs typeface="Perpetua"/>
              </a:rPr>
              <a:t>dela, </a:t>
            </a:r>
            <a:r>
              <a:rPr sz="2600" dirty="0">
                <a:latin typeface="Perpetua"/>
                <a:cs typeface="Perpetua"/>
              </a:rPr>
              <a:t>a </a:t>
            </a:r>
            <a:r>
              <a:rPr sz="2600" spc="-10" dirty="0">
                <a:latin typeface="Perpetua"/>
                <a:cs typeface="Perpetua"/>
              </a:rPr>
              <a:t>área </a:t>
            </a:r>
            <a:r>
              <a:rPr sz="2600" spc="-5" dirty="0">
                <a:latin typeface="Perpetua"/>
                <a:cs typeface="Perpetua"/>
              </a:rPr>
              <a:t>de </a:t>
            </a:r>
            <a:r>
              <a:rPr sz="2600" spc="5" dirty="0">
                <a:latin typeface="Perpetua"/>
                <a:cs typeface="Perpetua"/>
              </a:rPr>
              <a:t>oportunidades </a:t>
            </a:r>
            <a:r>
              <a:rPr sz="2600" spc="-5" dirty="0">
                <a:latin typeface="Perpetua"/>
                <a:cs typeface="Perpetua"/>
              </a:rPr>
              <a:t>de bolsa </a:t>
            </a:r>
            <a:r>
              <a:rPr sz="2600" spc="5" dirty="0">
                <a:latin typeface="Perpetua"/>
                <a:cs typeface="Perpetua"/>
              </a:rPr>
              <a:t>permite </a:t>
            </a:r>
            <a:r>
              <a:rPr sz="2600" dirty="0">
                <a:latin typeface="Perpetua"/>
                <a:cs typeface="Perpetua"/>
              </a:rPr>
              <a:t>que o  </a:t>
            </a:r>
            <a:r>
              <a:rPr sz="2600" spc="-5" dirty="0">
                <a:latin typeface="Perpetua"/>
                <a:cs typeface="Perpetua"/>
              </a:rPr>
              <a:t>aluno </a:t>
            </a:r>
            <a:r>
              <a:rPr sz="2600" dirty="0">
                <a:latin typeface="Perpetua"/>
                <a:cs typeface="Perpetua"/>
              </a:rPr>
              <a:t>especifique o tipo </a:t>
            </a:r>
            <a:r>
              <a:rPr sz="2600" spc="-5" dirty="0">
                <a:latin typeface="Perpetua"/>
                <a:cs typeface="Perpetua"/>
              </a:rPr>
              <a:t>de bolsa desejada </a:t>
            </a:r>
            <a:r>
              <a:rPr sz="2600" dirty="0">
                <a:latin typeface="Perpetua"/>
                <a:cs typeface="Perpetua"/>
              </a:rPr>
              <a:t>e </a:t>
            </a:r>
            <a:r>
              <a:rPr sz="2600" spc="-10" dirty="0">
                <a:latin typeface="Perpetua"/>
                <a:cs typeface="Perpetua"/>
              </a:rPr>
              <a:t>encontre </a:t>
            </a:r>
            <a:r>
              <a:rPr sz="2600" spc="-5" dirty="0">
                <a:latin typeface="Perpetua"/>
                <a:cs typeface="Perpetua"/>
              </a:rPr>
              <a:t>as  </a:t>
            </a:r>
            <a:r>
              <a:rPr sz="2600" spc="5" dirty="0">
                <a:latin typeface="Perpetua"/>
                <a:cs typeface="Perpetua"/>
              </a:rPr>
              <a:t>oportunidades </a:t>
            </a:r>
            <a:r>
              <a:rPr sz="2600" spc="-5" dirty="0">
                <a:latin typeface="Perpetua"/>
                <a:cs typeface="Perpetua"/>
              </a:rPr>
              <a:t>disponíveis de </a:t>
            </a:r>
            <a:r>
              <a:rPr sz="2600" spc="10" dirty="0">
                <a:latin typeface="Perpetua"/>
                <a:cs typeface="Perpetua"/>
              </a:rPr>
              <a:t>forma </a:t>
            </a:r>
            <a:r>
              <a:rPr sz="2600" spc="-5" dirty="0">
                <a:latin typeface="Perpetua"/>
                <a:cs typeface="Perpetua"/>
              </a:rPr>
              <a:t>mais fácil </a:t>
            </a:r>
            <a:r>
              <a:rPr sz="2600" dirty="0">
                <a:latin typeface="Perpetua"/>
                <a:cs typeface="Perpetua"/>
              </a:rPr>
              <a:t>e</a:t>
            </a:r>
            <a:r>
              <a:rPr sz="2600" spc="5" dirty="0">
                <a:latin typeface="Perpetua"/>
                <a:cs typeface="Perpetua"/>
              </a:rPr>
              <a:t> </a:t>
            </a:r>
            <a:r>
              <a:rPr sz="2600" spc="-5" dirty="0">
                <a:latin typeface="Perpetua"/>
                <a:cs typeface="Perpetua"/>
              </a:rPr>
              <a:t>centralizada.</a:t>
            </a:r>
            <a:endParaRPr sz="2600">
              <a:latin typeface="Perpetua"/>
              <a:cs typeface="Perpetu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16468" y="6237732"/>
            <a:ext cx="548640" cy="360045"/>
          </a:xfrm>
          <a:custGeom>
            <a:avLst/>
            <a:gdLst/>
            <a:ahLst/>
            <a:cxnLst/>
            <a:rect l="l" t="t" r="r" b="b"/>
            <a:pathLst>
              <a:path w="548640" h="360045">
                <a:moveTo>
                  <a:pt x="548639" y="0"/>
                </a:moveTo>
                <a:lnTo>
                  <a:pt x="0" y="0"/>
                </a:lnTo>
                <a:lnTo>
                  <a:pt x="0" y="359664"/>
                </a:lnTo>
                <a:lnTo>
                  <a:pt x="548639" y="359664"/>
                </a:lnTo>
                <a:lnTo>
                  <a:pt x="548639" y="314706"/>
                </a:lnTo>
                <a:lnTo>
                  <a:pt x="173100" y="314706"/>
                </a:lnTo>
                <a:lnTo>
                  <a:pt x="173100" y="179832"/>
                </a:lnTo>
                <a:lnTo>
                  <a:pt x="139446" y="179832"/>
                </a:lnTo>
                <a:lnTo>
                  <a:pt x="274320" y="44958"/>
                </a:lnTo>
                <a:lnTo>
                  <a:pt x="548639" y="44958"/>
                </a:lnTo>
                <a:lnTo>
                  <a:pt x="548639" y="0"/>
                </a:lnTo>
                <a:close/>
              </a:path>
              <a:path w="548640" h="360045">
                <a:moveTo>
                  <a:pt x="548639" y="61810"/>
                </a:moveTo>
                <a:lnTo>
                  <a:pt x="358648" y="61810"/>
                </a:lnTo>
                <a:lnTo>
                  <a:pt x="358648" y="129247"/>
                </a:lnTo>
                <a:lnTo>
                  <a:pt x="409193" y="179832"/>
                </a:lnTo>
                <a:lnTo>
                  <a:pt x="375411" y="179832"/>
                </a:lnTo>
                <a:lnTo>
                  <a:pt x="375411" y="314706"/>
                </a:lnTo>
                <a:lnTo>
                  <a:pt x="548639" y="314706"/>
                </a:lnTo>
                <a:lnTo>
                  <a:pt x="548639" y="61810"/>
                </a:lnTo>
                <a:close/>
              </a:path>
              <a:path w="548640" h="360045">
                <a:moveTo>
                  <a:pt x="548639" y="44958"/>
                </a:moveTo>
                <a:lnTo>
                  <a:pt x="274320" y="44958"/>
                </a:lnTo>
                <a:lnTo>
                  <a:pt x="324865" y="95529"/>
                </a:lnTo>
                <a:lnTo>
                  <a:pt x="324865" y="61810"/>
                </a:lnTo>
                <a:lnTo>
                  <a:pt x="548639" y="61810"/>
                </a:lnTo>
                <a:lnTo>
                  <a:pt x="548639" y="44958"/>
                </a:lnTo>
                <a:close/>
              </a:path>
            </a:pathLst>
          </a:custGeom>
          <a:solidFill>
            <a:srgbClr val="A42F0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489568" y="6299543"/>
            <a:ext cx="202310" cy="2528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455914" y="6282690"/>
            <a:ext cx="269875" cy="269875"/>
          </a:xfrm>
          <a:custGeom>
            <a:avLst/>
            <a:gdLst/>
            <a:ahLst/>
            <a:cxnLst/>
            <a:rect l="l" t="t" r="r" b="b"/>
            <a:pathLst>
              <a:path w="269875" h="269875">
                <a:moveTo>
                  <a:pt x="134874" y="0"/>
                </a:moveTo>
                <a:lnTo>
                  <a:pt x="0" y="134874"/>
                </a:lnTo>
                <a:lnTo>
                  <a:pt x="269747" y="134874"/>
                </a:lnTo>
                <a:lnTo>
                  <a:pt x="134874" y="0"/>
                </a:lnTo>
                <a:close/>
              </a:path>
              <a:path w="269875" h="269875">
                <a:moveTo>
                  <a:pt x="151764" y="202311"/>
                </a:moveTo>
                <a:lnTo>
                  <a:pt x="117982" y="202311"/>
                </a:lnTo>
                <a:lnTo>
                  <a:pt x="117982" y="269748"/>
                </a:lnTo>
                <a:lnTo>
                  <a:pt x="151764" y="269748"/>
                </a:lnTo>
                <a:lnTo>
                  <a:pt x="151764" y="202311"/>
                </a:lnTo>
                <a:close/>
              </a:path>
            </a:pathLst>
          </a:custGeom>
          <a:solidFill>
            <a:srgbClr val="621D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455914" y="6282690"/>
            <a:ext cx="269875" cy="269875"/>
          </a:xfrm>
          <a:custGeom>
            <a:avLst/>
            <a:gdLst/>
            <a:ahLst/>
            <a:cxnLst/>
            <a:rect l="l" t="t" r="r" b="b"/>
            <a:pathLst>
              <a:path w="269875" h="269875">
                <a:moveTo>
                  <a:pt x="134874" y="0"/>
                </a:moveTo>
                <a:lnTo>
                  <a:pt x="185419" y="50571"/>
                </a:lnTo>
                <a:lnTo>
                  <a:pt x="185419" y="16852"/>
                </a:lnTo>
                <a:lnTo>
                  <a:pt x="219201" y="16852"/>
                </a:lnTo>
                <a:lnTo>
                  <a:pt x="219201" y="84289"/>
                </a:lnTo>
                <a:lnTo>
                  <a:pt x="269747" y="134874"/>
                </a:lnTo>
                <a:lnTo>
                  <a:pt x="235965" y="134874"/>
                </a:lnTo>
                <a:lnTo>
                  <a:pt x="235965" y="269748"/>
                </a:lnTo>
                <a:lnTo>
                  <a:pt x="33654" y="269748"/>
                </a:lnTo>
                <a:lnTo>
                  <a:pt x="33654" y="134874"/>
                </a:lnTo>
                <a:lnTo>
                  <a:pt x="0" y="134874"/>
                </a:lnTo>
                <a:lnTo>
                  <a:pt x="134874" y="0"/>
                </a:lnTo>
                <a:close/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641333" y="6333261"/>
            <a:ext cx="34290" cy="34290"/>
          </a:xfrm>
          <a:custGeom>
            <a:avLst/>
            <a:gdLst/>
            <a:ahLst/>
            <a:cxnLst/>
            <a:rect l="l" t="t" r="r" b="b"/>
            <a:pathLst>
              <a:path w="34290" h="34289">
                <a:moveTo>
                  <a:pt x="0" y="0"/>
                </a:moveTo>
                <a:lnTo>
                  <a:pt x="33782" y="33718"/>
                </a:lnTo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489568" y="6417564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5">
                <a:moveTo>
                  <a:pt x="202310" y="0"/>
                </a:moveTo>
                <a:lnTo>
                  <a:pt x="0" y="0"/>
                </a:lnTo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573896" y="6485001"/>
            <a:ext cx="34290" cy="67945"/>
          </a:xfrm>
          <a:custGeom>
            <a:avLst/>
            <a:gdLst/>
            <a:ahLst/>
            <a:cxnLst/>
            <a:rect l="l" t="t" r="r" b="b"/>
            <a:pathLst>
              <a:path w="34290" h="67945">
                <a:moveTo>
                  <a:pt x="0" y="67437"/>
                </a:moveTo>
                <a:lnTo>
                  <a:pt x="0" y="0"/>
                </a:lnTo>
                <a:lnTo>
                  <a:pt x="33781" y="0"/>
                </a:lnTo>
                <a:lnTo>
                  <a:pt x="33781" y="67437"/>
                </a:lnTo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16468" y="6237732"/>
            <a:ext cx="548640" cy="360045"/>
          </a:xfrm>
          <a:custGeom>
            <a:avLst/>
            <a:gdLst/>
            <a:ahLst/>
            <a:cxnLst/>
            <a:rect l="l" t="t" r="r" b="b"/>
            <a:pathLst>
              <a:path w="548640" h="360045">
                <a:moveTo>
                  <a:pt x="0" y="359664"/>
                </a:moveTo>
                <a:lnTo>
                  <a:pt x="548640" y="359664"/>
                </a:lnTo>
                <a:lnTo>
                  <a:pt x="548640" y="0"/>
                </a:lnTo>
                <a:lnTo>
                  <a:pt x="0" y="0"/>
                </a:lnTo>
                <a:lnTo>
                  <a:pt x="0" y="359664"/>
                </a:lnTo>
                <a:close/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147697" y="688974"/>
            <a:ext cx="53060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Aderir </a:t>
            </a:r>
            <a:r>
              <a:rPr spc="-5" dirty="0"/>
              <a:t>ao </a:t>
            </a:r>
            <a:r>
              <a:rPr spc="-20" dirty="0"/>
              <a:t>Cadastro</a:t>
            </a:r>
            <a:r>
              <a:rPr spc="-25" dirty="0"/>
              <a:t> </a:t>
            </a:r>
            <a:r>
              <a:rPr spc="-5" dirty="0"/>
              <a:t>Único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93444" y="1831060"/>
            <a:ext cx="7454900" cy="136652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700"/>
              </a:spcBef>
              <a:buClr>
                <a:srgbClr val="A42F0E"/>
              </a:buClr>
              <a:buSzPct val="84615"/>
              <a:buAutoNum type="arabicPeriod"/>
              <a:tabLst>
                <a:tab pos="527685" algn="l"/>
                <a:tab pos="528320" algn="l"/>
              </a:tabLst>
            </a:pPr>
            <a:r>
              <a:rPr sz="2600" spc="-5" dirty="0">
                <a:latin typeface="Perpetua"/>
                <a:cs typeface="Perpetua"/>
              </a:rPr>
              <a:t>Acesse </a:t>
            </a:r>
            <a:r>
              <a:rPr sz="2600" dirty="0">
                <a:latin typeface="Perpetua"/>
                <a:cs typeface="Perpetua"/>
              </a:rPr>
              <a:t>o </a:t>
            </a:r>
            <a:r>
              <a:rPr sz="2600" spc="-5" dirty="0">
                <a:latin typeface="Perpetua"/>
                <a:cs typeface="Perpetua"/>
              </a:rPr>
              <a:t>Portal </a:t>
            </a:r>
            <a:r>
              <a:rPr sz="2600" spc="-10" dirty="0">
                <a:latin typeface="Perpetua"/>
                <a:cs typeface="Perpetua"/>
              </a:rPr>
              <a:t>do</a:t>
            </a:r>
            <a:r>
              <a:rPr sz="2600" spc="-15" dirty="0">
                <a:latin typeface="Perpetua"/>
                <a:cs typeface="Perpetua"/>
              </a:rPr>
              <a:t> </a:t>
            </a:r>
            <a:r>
              <a:rPr sz="2600" spc="-5" dirty="0">
                <a:latin typeface="Perpetua"/>
                <a:cs typeface="Perpetua"/>
              </a:rPr>
              <a:t>Discente;</a:t>
            </a:r>
            <a:endParaRPr sz="2600" dirty="0">
              <a:latin typeface="Perpetua"/>
              <a:cs typeface="Perpetua"/>
            </a:endParaRPr>
          </a:p>
          <a:p>
            <a:pPr marL="527685" marR="5080" indent="-515620">
              <a:lnSpc>
                <a:spcPct val="100000"/>
              </a:lnSpc>
              <a:spcBef>
                <a:spcPts val="600"/>
              </a:spcBef>
              <a:buClr>
                <a:srgbClr val="A42F0E"/>
              </a:buClr>
              <a:buSzPct val="84615"/>
              <a:buAutoNum type="arabicPeriod"/>
              <a:tabLst>
                <a:tab pos="527685" algn="l"/>
                <a:tab pos="528320" algn="l"/>
              </a:tabLst>
            </a:pPr>
            <a:r>
              <a:rPr sz="2600" spc="-5" dirty="0">
                <a:latin typeface="Perpetua"/>
                <a:cs typeface="Perpetua"/>
              </a:rPr>
              <a:t>Acesse </a:t>
            </a:r>
            <a:r>
              <a:rPr sz="2600" dirty="0">
                <a:latin typeface="Perpetua"/>
                <a:cs typeface="Perpetua"/>
              </a:rPr>
              <a:t>a </a:t>
            </a:r>
            <a:r>
              <a:rPr sz="2600" spc="-5" dirty="0">
                <a:latin typeface="Perpetua"/>
                <a:cs typeface="Perpetua"/>
              </a:rPr>
              <a:t>aba </a:t>
            </a:r>
            <a:r>
              <a:rPr sz="2600" dirty="0">
                <a:latin typeface="Perpetua"/>
                <a:cs typeface="Perpetua"/>
              </a:rPr>
              <a:t>Bolsas e selecione a </a:t>
            </a:r>
            <a:r>
              <a:rPr sz="2600" spc="-5" dirty="0">
                <a:latin typeface="Perpetua"/>
                <a:cs typeface="Perpetua"/>
              </a:rPr>
              <a:t>opção </a:t>
            </a:r>
            <a:r>
              <a:rPr sz="2600" spc="5" dirty="0">
                <a:latin typeface="Perpetua"/>
                <a:cs typeface="Perpetua"/>
              </a:rPr>
              <a:t>Aderir </a:t>
            </a:r>
            <a:r>
              <a:rPr sz="2600" spc="-5" dirty="0">
                <a:latin typeface="Perpetua"/>
                <a:cs typeface="Perpetua"/>
              </a:rPr>
              <a:t>ao</a:t>
            </a:r>
            <a:r>
              <a:rPr sz="2600" spc="-275" dirty="0">
                <a:latin typeface="Perpetua"/>
                <a:cs typeface="Perpetua"/>
              </a:rPr>
              <a:t> </a:t>
            </a:r>
            <a:r>
              <a:rPr sz="2600" spc="-10" dirty="0" err="1">
                <a:latin typeface="Perpetua"/>
                <a:cs typeface="Perpetua"/>
              </a:rPr>
              <a:t>Cadastro</a:t>
            </a:r>
            <a:r>
              <a:rPr sz="2600" spc="-10" dirty="0">
                <a:latin typeface="Perpetua"/>
                <a:cs typeface="Perpetua"/>
              </a:rPr>
              <a:t>  </a:t>
            </a:r>
            <a:r>
              <a:rPr sz="2600" dirty="0" err="1" smtClean="0">
                <a:latin typeface="Perpetua"/>
                <a:cs typeface="Perpetua"/>
              </a:rPr>
              <a:t>Único</a:t>
            </a:r>
            <a:r>
              <a:rPr lang="pt-BR" sz="2600" dirty="0" smtClean="0">
                <a:latin typeface="Perpetua"/>
                <a:cs typeface="Perpetua"/>
              </a:rPr>
              <a:t>:</a:t>
            </a:r>
            <a:endParaRPr sz="2600" dirty="0">
              <a:latin typeface="Perpetua"/>
              <a:cs typeface="Perpetu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429255" y="3928871"/>
            <a:ext cx="4251960" cy="20726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16468" y="6237732"/>
            <a:ext cx="548640" cy="360045"/>
          </a:xfrm>
          <a:custGeom>
            <a:avLst/>
            <a:gdLst/>
            <a:ahLst/>
            <a:cxnLst/>
            <a:rect l="l" t="t" r="r" b="b"/>
            <a:pathLst>
              <a:path w="548640" h="360045">
                <a:moveTo>
                  <a:pt x="548639" y="0"/>
                </a:moveTo>
                <a:lnTo>
                  <a:pt x="0" y="0"/>
                </a:lnTo>
                <a:lnTo>
                  <a:pt x="0" y="359664"/>
                </a:lnTo>
                <a:lnTo>
                  <a:pt x="548639" y="359664"/>
                </a:lnTo>
                <a:lnTo>
                  <a:pt x="548639" y="314706"/>
                </a:lnTo>
                <a:lnTo>
                  <a:pt x="173100" y="314706"/>
                </a:lnTo>
                <a:lnTo>
                  <a:pt x="173100" y="179832"/>
                </a:lnTo>
                <a:lnTo>
                  <a:pt x="139446" y="179832"/>
                </a:lnTo>
                <a:lnTo>
                  <a:pt x="274320" y="44958"/>
                </a:lnTo>
                <a:lnTo>
                  <a:pt x="548639" y="44958"/>
                </a:lnTo>
                <a:lnTo>
                  <a:pt x="548639" y="0"/>
                </a:lnTo>
                <a:close/>
              </a:path>
              <a:path w="548640" h="360045">
                <a:moveTo>
                  <a:pt x="548639" y="61810"/>
                </a:moveTo>
                <a:lnTo>
                  <a:pt x="358648" y="61810"/>
                </a:lnTo>
                <a:lnTo>
                  <a:pt x="358648" y="129247"/>
                </a:lnTo>
                <a:lnTo>
                  <a:pt x="409193" y="179832"/>
                </a:lnTo>
                <a:lnTo>
                  <a:pt x="375411" y="179832"/>
                </a:lnTo>
                <a:lnTo>
                  <a:pt x="375411" y="314706"/>
                </a:lnTo>
                <a:lnTo>
                  <a:pt x="548639" y="314706"/>
                </a:lnTo>
                <a:lnTo>
                  <a:pt x="548639" y="61810"/>
                </a:lnTo>
                <a:close/>
              </a:path>
              <a:path w="548640" h="360045">
                <a:moveTo>
                  <a:pt x="548639" y="44958"/>
                </a:moveTo>
                <a:lnTo>
                  <a:pt x="274320" y="44958"/>
                </a:lnTo>
                <a:lnTo>
                  <a:pt x="324865" y="95529"/>
                </a:lnTo>
                <a:lnTo>
                  <a:pt x="324865" y="61810"/>
                </a:lnTo>
                <a:lnTo>
                  <a:pt x="548639" y="61810"/>
                </a:lnTo>
                <a:lnTo>
                  <a:pt x="548639" y="44958"/>
                </a:lnTo>
                <a:close/>
              </a:path>
            </a:pathLst>
          </a:custGeom>
          <a:solidFill>
            <a:srgbClr val="A42F0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489568" y="6299543"/>
            <a:ext cx="202310" cy="2528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455914" y="6282690"/>
            <a:ext cx="269875" cy="269875"/>
          </a:xfrm>
          <a:custGeom>
            <a:avLst/>
            <a:gdLst/>
            <a:ahLst/>
            <a:cxnLst/>
            <a:rect l="l" t="t" r="r" b="b"/>
            <a:pathLst>
              <a:path w="269875" h="269875">
                <a:moveTo>
                  <a:pt x="134874" y="0"/>
                </a:moveTo>
                <a:lnTo>
                  <a:pt x="0" y="134874"/>
                </a:lnTo>
                <a:lnTo>
                  <a:pt x="269747" y="134874"/>
                </a:lnTo>
                <a:lnTo>
                  <a:pt x="134874" y="0"/>
                </a:lnTo>
                <a:close/>
              </a:path>
              <a:path w="269875" h="269875">
                <a:moveTo>
                  <a:pt x="151764" y="202311"/>
                </a:moveTo>
                <a:lnTo>
                  <a:pt x="117982" y="202311"/>
                </a:lnTo>
                <a:lnTo>
                  <a:pt x="117982" y="269748"/>
                </a:lnTo>
                <a:lnTo>
                  <a:pt x="151764" y="269748"/>
                </a:lnTo>
                <a:lnTo>
                  <a:pt x="151764" y="202311"/>
                </a:lnTo>
                <a:close/>
              </a:path>
            </a:pathLst>
          </a:custGeom>
          <a:solidFill>
            <a:srgbClr val="621D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455914" y="6282690"/>
            <a:ext cx="269875" cy="269875"/>
          </a:xfrm>
          <a:custGeom>
            <a:avLst/>
            <a:gdLst/>
            <a:ahLst/>
            <a:cxnLst/>
            <a:rect l="l" t="t" r="r" b="b"/>
            <a:pathLst>
              <a:path w="269875" h="269875">
                <a:moveTo>
                  <a:pt x="134874" y="0"/>
                </a:moveTo>
                <a:lnTo>
                  <a:pt x="185419" y="50571"/>
                </a:lnTo>
                <a:lnTo>
                  <a:pt x="185419" y="16852"/>
                </a:lnTo>
                <a:lnTo>
                  <a:pt x="219201" y="16852"/>
                </a:lnTo>
                <a:lnTo>
                  <a:pt x="219201" y="84289"/>
                </a:lnTo>
                <a:lnTo>
                  <a:pt x="269747" y="134874"/>
                </a:lnTo>
                <a:lnTo>
                  <a:pt x="235965" y="134874"/>
                </a:lnTo>
                <a:lnTo>
                  <a:pt x="235965" y="269748"/>
                </a:lnTo>
                <a:lnTo>
                  <a:pt x="33654" y="269748"/>
                </a:lnTo>
                <a:lnTo>
                  <a:pt x="33654" y="134874"/>
                </a:lnTo>
                <a:lnTo>
                  <a:pt x="0" y="134874"/>
                </a:lnTo>
                <a:lnTo>
                  <a:pt x="134874" y="0"/>
                </a:lnTo>
                <a:close/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641333" y="6333261"/>
            <a:ext cx="34290" cy="34290"/>
          </a:xfrm>
          <a:custGeom>
            <a:avLst/>
            <a:gdLst/>
            <a:ahLst/>
            <a:cxnLst/>
            <a:rect l="l" t="t" r="r" b="b"/>
            <a:pathLst>
              <a:path w="34290" h="34289">
                <a:moveTo>
                  <a:pt x="0" y="0"/>
                </a:moveTo>
                <a:lnTo>
                  <a:pt x="33782" y="33718"/>
                </a:lnTo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489568" y="6417564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5">
                <a:moveTo>
                  <a:pt x="202310" y="0"/>
                </a:moveTo>
                <a:lnTo>
                  <a:pt x="0" y="0"/>
                </a:lnTo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573896" y="6485001"/>
            <a:ext cx="34290" cy="67945"/>
          </a:xfrm>
          <a:custGeom>
            <a:avLst/>
            <a:gdLst/>
            <a:ahLst/>
            <a:cxnLst/>
            <a:rect l="l" t="t" r="r" b="b"/>
            <a:pathLst>
              <a:path w="34290" h="67945">
                <a:moveTo>
                  <a:pt x="0" y="67437"/>
                </a:moveTo>
                <a:lnTo>
                  <a:pt x="0" y="0"/>
                </a:lnTo>
                <a:lnTo>
                  <a:pt x="33781" y="0"/>
                </a:lnTo>
                <a:lnTo>
                  <a:pt x="33781" y="67437"/>
                </a:lnTo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16468" y="6237732"/>
            <a:ext cx="548640" cy="360045"/>
          </a:xfrm>
          <a:custGeom>
            <a:avLst/>
            <a:gdLst/>
            <a:ahLst/>
            <a:cxnLst/>
            <a:rect l="l" t="t" r="r" b="b"/>
            <a:pathLst>
              <a:path w="548640" h="360045">
                <a:moveTo>
                  <a:pt x="0" y="359664"/>
                </a:moveTo>
                <a:lnTo>
                  <a:pt x="548640" y="359664"/>
                </a:lnTo>
                <a:lnTo>
                  <a:pt x="548640" y="0"/>
                </a:lnTo>
                <a:lnTo>
                  <a:pt x="0" y="0"/>
                </a:lnTo>
                <a:lnTo>
                  <a:pt x="0" y="359664"/>
                </a:lnTo>
                <a:close/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147697" y="688974"/>
            <a:ext cx="53060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>
                <a:solidFill>
                  <a:srgbClr val="313131"/>
                </a:solidFill>
                <a:latin typeface="Franklin Gothic Book"/>
                <a:cs typeface="Franklin Gothic Book"/>
              </a:rPr>
              <a:t>Aderir </a:t>
            </a:r>
            <a:r>
              <a:rPr sz="4000" spc="-5" dirty="0">
                <a:solidFill>
                  <a:srgbClr val="313131"/>
                </a:solidFill>
                <a:latin typeface="Franklin Gothic Book"/>
                <a:cs typeface="Franklin Gothic Book"/>
              </a:rPr>
              <a:t>ao </a:t>
            </a:r>
            <a:r>
              <a:rPr sz="4000" spc="-20" dirty="0">
                <a:solidFill>
                  <a:srgbClr val="313131"/>
                </a:solidFill>
                <a:latin typeface="Franklin Gothic Book"/>
                <a:cs typeface="Franklin Gothic Book"/>
              </a:rPr>
              <a:t>Cadastro</a:t>
            </a:r>
            <a:r>
              <a:rPr sz="4000" spc="-25" dirty="0">
                <a:solidFill>
                  <a:srgbClr val="313131"/>
                </a:solidFill>
                <a:latin typeface="Franklin Gothic Book"/>
                <a:cs typeface="Franklin Gothic Book"/>
              </a:rPr>
              <a:t> </a:t>
            </a:r>
            <a:r>
              <a:rPr sz="4000" spc="-5" dirty="0">
                <a:solidFill>
                  <a:srgbClr val="313131"/>
                </a:solidFill>
                <a:latin typeface="Franklin Gothic Book"/>
                <a:cs typeface="Franklin Gothic Book"/>
              </a:rPr>
              <a:t>Único</a:t>
            </a:r>
            <a:endParaRPr sz="40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8267" y="1433830"/>
            <a:ext cx="455676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27685" algn="l"/>
              </a:tabLst>
            </a:pPr>
            <a:r>
              <a:rPr sz="2200" dirty="0">
                <a:solidFill>
                  <a:srgbClr val="A42F0E"/>
                </a:solidFill>
                <a:latin typeface="Perpetua"/>
                <a:cs typeface="Perpetua"/>
              </a:rPr>
              <a:t>3.	</a:t>
            </a:r>
            <a:r>
              <a:rPr sz="2600" spc="-5" dirty="0">
                <a:latin typeface="Perpetua"/>
                <a:cs typeface="Perpetua"/>
              </a:rPr>
              <a:t>Concorde com </a:t>
            </a:r>
            <a:r>
              <a:rPr sz="2600" dirty="0">
                <a:latin typeface="Perpetua"/>
                <a:cs typeface="Perpetua"/>
              </a:rPr>
              <a:t>os </a:t>
            </a:r>
            <a:r>
              <a:rPr sz="2600" spc="10" dirty="0">
                <a:latin typeface="Perpetua"/>
                <a:cs typeface="Perpetua"/>
              </a:rPr>
              <a:t>termos</a:t>
            </a:r>
            <a:r>
              <a:rPr sz="2600" spc="-45" dirty="0">
                <a:latin typeface="Perpetua"/>
                <a:cs typeface="Perpetua"/>
              </a:rPr>
              <a:t> </a:t>
            </a:r>
            <a:r>
              <a:rPr sz="2600" spc="-5" dirty="0">
                <a:latin typeface="Perpetua"/>
                <a:cs typeface="Perpetua"/>
              </a:rPr>
              <a:t>citados;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6678" y="2345327"/>
            <a:ext cx="8930640" cy="32579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16468" y="6237732"/>
            <a:ext cx="548640" cy="360045"/>
          </a:xfrm>
          <a:custGeom>
            <a:avLst/>
            <a:gdLst/>
            <a:ahLst/>
            <a:cxnLst/>
            <a:rect l="l" t="t" r="r" b="b"/>
            <a:pathLst>
              <a:path w="548640" h="360045">
                <a:moveTo>
                  <a:pt x="548639" y="0"/>
                </a:moveTo>
                <a:lnTo>
                  <a:pt x="0" y="0"/>
                </a:lnTo>
                <a:lnTo>
                  <a:pt x="0" y="359664"/>
                </a:lnTo>
                <a:lnTo>
                  <a:pt x="548639" y="359664"/>
                </a:lnTo>
                <a:lnTo>
                  <a:pt x="548639" y="314706"/>
                </a:lnTo>
                <a:lnTo>
                  <a:pt x="173100" y="314706"/>
                </a:lnTo>
                <a:lnTo>
                  <a:pt x="173100" y="179832"/>
                </a:lnTo>
                <a:lnTo>
                  <a:pt x="139446" y="179832"/>
                </a:lnTo>
                <a:lnTo>
                  <a:pt x="274320" y="44958"/>
                </a:lnTo>
                <a:lnTo>
                  <a:pt x="548639" y="44958"/>
                </a:lnTo>
                <a:lnTo>
                  <a:pt x="548639" y="0"/>
                </a:lnTo>
                <a:close/>
              </a:path>
              <a:path w="548640" h="360045">
                <a:moveTo>
                  <a:pt x="548639" y="61810"/>
                </a:moveTo>
                <a:lnTo>
                  <a:pt x="358648" y="61810"/>
                </a:lnTo>
                <a:lnTo>
                  <a:pt x="358648" y="129247"/>
                </a:lnTo>
                <a:lnTo>
                  <a:pt x="409193" y="179832"/>
                </a:lnTo>
                <a:lnTo>
                  <a:pt x="375411" y="179832"/>
                </a:lnTo>
                <a:lnTo>
                  <a:pt x="375411" y="314706"/>
                </a:lnTo>
                <a:lnTo>
                  <a:pt x="548639" y="314706"/>
                </a:lnTo>
                <a:lnTo>
                  <a:pt x="548639" y="61810"/>
                </a:lnTo>
                <a:close/>
              </a:path>
              <a:path w="548640" h="360045">
                <a:moveTo>
                  <a:pt x="548639" y="44958"/>
                </a:moveTo>
                <a:lnTo>
                  <a:pt x="274320" y="44958"/>
                </a:lnTo>
                <a:lnTo>
                  <a:pt x="324865" y="95529"/>
                </a:lnTo>
                <a:lnTo>
                  <a:pt x="324865" y="61810"/>
                </a:lnTo>
                <a:lnTo>
                  <a:pt x="548639" y="61810"/>
                </a:lnTo>
                <a:lnTo>
                  <a:pt x="548639" y="44958"/>
                </a:lnTo>
                <a:close/>
              </a:path>
            </a:pathLst>
          </a:custGeom>
          <a:solidFill>
            <a:srgbClr val="A42F0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489568" y="6299543"/>
            <a:ext cx="202310" cy="2528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455914" y="6282690"/>
            <a:ext cx="269875" cy="269875"/>
          </a:xfrm>
          <a:custGeom>
            <a:avLst/>
            <a:gdLst/>
            <a:ahLst/>
            <a:cxnLst/>
            <a:rect l="l" t="t" r="r" b="b"/>
            <a:pathLst>
              <a:path w="269875" h="269875">
                <a:moveTo>
                  <a:pt x="134874" y="0"/>
                </a:moveTo>
                <a:lnTo>
                  <a:pt x="0" y="134874"/>
                </a:lnTo>
                <a:lnTo>
                  <a:pt x="269747" y="134874"/>
                </a:lnTo>
                <a:lnTo>
                  <a:pt x="134874" y="0"/>
                </a:lnTo>
                <a:close/>
              </a:path>
              <a:path w="269875" h="269875">
                <a:moveTo>
                  <a:pt x="151764" y="202311"/>
                </a:moveTo>
                <a:lnTo>
                  <a:pt x="117982" y="202311"/>
                </a:lnTo>
                <a:lnTo>
                  <a:pt x="117982" y="269748"/>
                </a:lnTo>
                <a:lnTo>
                  <a:pt x="151764" y="269748"/>
                </a:lnTo>
                <a:lnTo>
                  <a:pt x="151764" y="202311"/>
                </a:lnTo>
                <a:close/>
              </a:path>
            </a:pathLst>
          </a:custGeom>
          <a:solidFill>
            <a:srgbClr val="621D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455914" y="6282690"/>
            <a:ext cx="269875" cy="269875"/>
          </a:xfrm>
          <a:custGeom>
            <a:avLst/>
            <a:gdLst/>
            <a:ahLst/>
            <a:cxnLst/>
            <a:rect l="l" t="t" r="r" b="b"/>
            <a:pathLst>
              <a:path w="269875" h="269875">
                <a:moveTo>
                  <a:pt x="134874" y="0"/>
                </a:moveTo>
                <a:lnTo>
                  <a:pt x="185419" y="50571"/>
                </a:lnTo>
                <a:lnTo>
                  <a:pt x="185419" y="16852"/>
                </a:lnTo>
                <a:lnTo>
                  <a:pt x="219201" y="16852"/>
                </a:lnTo>
                <a:lnTo>
                  <a:pt x="219201" y="84289"/>
                </a:lnTo>
                <a:lnTo>
                  <a:pt x="269747" y="134874"/>
                </a:lnTo>
                <a:lnTo>
                  <a:pt x="235965" y="134874"/>
                </a:lnTo>
                <a:lnTo>
                  <a:pt x="235965" y="269748"/>
                </a:lnTo>
                <a:lnTo>
                  <a:pt x="33654" y="269748"/>
                </a:lnTo>
                <a:lnTo>
                  <a:pt x="33654" y="134874"/>
                </a:lnTo>
                <a:lnTo>
                  <a:pt x="0" y="134874"/>
                </a:lnTo>
                <a:lnTo>
                  <a:pt x="134874" y="0"/>
                </a:lnTo>
                <a:close/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641333" y="6333261"/>
            <a:ext cx="34290" cy="34290"/>
          </a:xfrm>
          <a:custGeom>
            <a:avLst/>
            <a:gdLst/>
            <a:ahLst/>
            <a:cxnLst/>
            <a:rect l="l" t="t" r="r" b="b"/>
            <a:pathLst>
              <a:path w="34290" h="34289">
                <a:moveTo>
                  <a:pt x="0" y="0"/>
                </a:moveTo>
                <a:lnTo>
                  <a:pt x="33782" y="33718"/>
                </a:lnTo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489568" y="6417564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5">
                <a:moveTo>
                  <a:pt x="202310" y="0"/>
                </a:moveTo>
                <a:lnTo>
                  <a:pt x="0" y="0"/>
                </a:lnTo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573896" y="6485001"/>
            <a:ext cx="34290" cy="67945"/>
          </a:xfrm>
          <a:custGeom>
            <a:avLst/>
            <a:gdLst/>
            <a:ahLst/>
            <a:cxnLst/>
            <a:rect l="l" t="t" r="r" b="b"/>
            <a:pathLst>
              <a:path w="34290" h="67945">
                <a:moveTo>
                  <a:pt x="0" y="67437"/>
                </a:moveTo>
                <a:lnTo>
                  <a:pt x="0" y="0"/>
                </a:lnTo>
                <a:lnTo>
                  <a:pt x="33781" y="0"/>
                </a:lnTo>
                <a:lnTo>
                  <a:pt x="33781" y="67437"/>
                </a:lnTo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16468" y="6237732"/>
            <a:ext cx="548640" cy="360045"/>
          </a:xfrm>
          <a:custGeom>
            <a:avLst/>
            <a:gdLst/>
            <a:ahLst/>
            <a:cxnLst/>
            <a:rect l="l" t="t" r="r" b="b"/>
            <a:pathLst>
              <a:path w="548640" h="360045">
                <a:moveTo>
                  <a:pt x="0" y="359664"/>
                </a:moveTo>
                <a:lnTo>
                  <a:pt x="548640" y="359664"/>
                </a:lnTo>
                <a:lnTo>
                  <a:pt x="548640" y="0"/>
                </a:lnTo>
                <a:lnTo>
                  <a:pt x="0" y="0"/>
                </a:lnTo>
                <a:lnTo>
                  <a:pt x="0" y="359664"/>
                </a:lnTo>
                <a:close/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147697" y="688974"/>
            <a:ext cx="53060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Aderir </a:t>
            </a:r>
            <a:r>
              <a:rPr spc="-5" dirty="0"/>
              <a:t>ao </a:t>
            </a:r>
            <a:r>
              <a:rPr spc="-20" dirty="0"/>
              <a:t>Cadastro</a:t>
            </a:r>
            <a:r>
              <a:rPr spc="-25" dirty="0"/>
              <a:t> </a:t>
            </a:r>
            <a:r>
              <a:rPr spc="-5" dirty="0"/>
              <a:t>Único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93444" y="1433830"/>
            <a:ext cx="406781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27685" algn="l"/>
              </a:tabLst>
            </a:pPr>
            <a:r>
              <a:rPr sz="2200" dirty="0">
                <a:solidFill>
                  <a:srgbClr val="A42F0E"/>
                </a:solidFill>
                <a:latin typeface="Perpetua"/>
                <a:cs typeface="Perpetua"/>
              </a:rPr>
              <a:t>4.	</a:t>
            </a:r>
            <a:r>
              <a:rPr sz="2600" dirty="0">
                <a:latin typeface="Perpetua"/>
                <a:cs typeface="Perpetua"/>
              </a:rPr>
              <a:t>Preencha os </a:t>
            </a:r>
            <a:r>
              <a:rPr sz="2600" spc="-5" dirty="0">
                <a:latin typeface="Perpetua"/>
                <a:cs typeface="Perpetua"/>
              </a:rPr>
              <a:t>dados</a:t>
            </a:r>
            <a:r>
              <a:rPr sz="2600" spc="-50" dirty="0">
                <a:latin typeface="Perpetua"/>
                <a:cs typeface="Perpetua"/>
              </a:rPr>
              <a:t> </a:t>
            </a:r>
            <a:r>
              <a:rPr sz="2600" dirty="0">
                <a:latin typeface="Perpetua"/>
                <a:cs typeface="Perpetua"/>
              </a:rPr>
              <a:t>requeridos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93444" y="4193888"/>
            <a:ext cx="6956425" cy="97028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695"/>
              </a:spcBef>
              <a:buClr>
                <a:srgbClr val="A42F0E"/>
              </a:buClr>
              <a:buSzPct val="84615"/>
              <a:buAutoNum type="arabicPeriod" startAt="5"/>
              <a:tabLst>
                <a:tab pos="527685" algn="l"/>
                <a:tab pos="528320" algn="l"/>
              </a:tabLst>
            </a:pPr>
            <a:r>
              <a:rPr sz="2600" spc="-10" dirty="0">
                <a:latin typeface="Perpetua"/>
                <a:cs typeface="Perpetua"/>
              </a:rPr>
              <a:t>Altere </a:t>
            </a:r>
            <a:r>
              <a:rPr sz="2600" dirty="0">
                <a:latin typeface="Perpetua"/>
                <a:cs typeface="Perpetua"/>
              </a:rPr>
              <a:t>e/ou </a:t>
            </a:r>
            <a:r>
              <a:rPr sz="2600" spc="5" dirty="0">
                <a:latin typeface="Perpetua"/>
                <a:cs typeface="Perpetua"/>
              </a:rPr>
              <a:t>confirme </a:t>
            </a:r>
            <a:r>
              <a:rPr sz="2600" dirty="0">
                <a:latin typeface="Perpetua"/>
                <a:cs typeface="Perpetua"/>
              </a:rPr>
              <a:t>seu </a:t>
            </a:r>
            <a:r>
              <a:rPr sz="2600" spc="-5" dirty="0">
                <a:latin typeface="Perpetua"/>
                <a:cs typeface="Perpetua"/>
              </a:rPr>
              <a:t>endereço</a:t>
            </a:r>
            <a:r>
              <a:rPr sz="2600" spc="-60" dirty="0">
                <a:latin typeface="Perpetua"/>
                <a:cs typeface="Perpetua"/>
              </a:rPr>
              <a:t> </a:t>
            </a:r>
            <a:r>
              <a:rPr sz="2600" spc="-10" dirty="0">
                <a:latin typeface="Perpetua"/>
                <a:cs typeface="Perpetua"/>
              </a:rPr>
              <a:t>atual;</a:t>
            </a:r>
            <a:endParaRPr sz="2600">
              <a:latin typeface="Perpetua"/>
              <a:cs typeface="Perpetua"/>
            </a:endParaRPr>
          </a:p>
          <a:p>
            <a:pPr marL="527685" indent="-515620">
              <a:lnSpc>
                <a:spcPct val="100000"/>
              </a:lnSpc>
              <a:spcBef>
                <a:spcPts val="600"/>
              </a:spcBef>
              <a:buClr>
                <a:srgbClr val="A42F0E"/>
              </a:buClr>
              <a:buSzPct val="84615"/>
              <a:buAutoNum type="arabicPeriod" startAt="5"/>
              <a:tabLst>
                <a:tab pos="527685" algn="l"/>
                <a:tab pos="528320" algn="l"/>
              </a:tabLst>
            </a:pPr>
            <a:r>
              <a:rPr sz="2600" spc="-5" dirty="0">
                <a:latin typeface="Perpetua"/>
                <a:cs typeface="Perpetua"/>
              </a:rPr>
              <a:t>Responda </a:t>
            </a:r>
            <a:r>
              <a:rPr sz="2600" dirty="0">
                <a:latin typeface="Perpetua"/>
                <a:cs typeface="Perpetua"/>
              </a:rPr>
              <a:t>o questionário </a:t>
            </a:r>
            <a:r>
              <a:rPr sz="2600" spc="-5" dirty="0">
                <a:latin typeface="Perpetua"/>
                <a:cs typeface="Perpetua"/>
              </a:rPr>
              <a:t>Socioeconômico </a:t>
            </a:r>
            <a:r>
              <a:rPr sz="2600" dirty="0">
                <a:latin typeface="Perpetua"/>
                <a:cs typeface="Perpetua"/>
              </a:rPr>
              <a:t>e</a:t>
            </a:r>
            <a:r>
              <a:rPr sz="2600" spc="-5" dirty="0">
                <a:latin typeface="Perpetua"/>
                <a:cs typeface="Perpetua"/>
              </a:rPr>
              <a:t> </a:t>
            </a:r>
            <a:r>
              <a:rPr sz="2600" dirty="0">
                <a:latin typeface="Perpetua"/>
                <a:cs typeface="Perpetua"/>
              </a:rPr>
              <a:t>confirme.</a:t>
            </a:r>
            <a:endParaRPr sz="2600">
              <a:latin typeface="Perpetua"/>
              <a:cs typeface="Perpetu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112160" y="1971619"/>
            <a:ext cx="7034755" cy="22910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16468" y="6237732"/>
            <a:ext cx="548640" cy="360045"/>
          </a:xfrm>
          <a:custGeom>
            <a:avLst/>
            <a:gdLst/>
            <a:ahLst/>
            <a:cxnLst/>
            <a:rect l="l" t="t" r="r" b="b"/>
            <a:pathLst>
              <a:path w="548640" h="360045">
                <a:moveTo>
                  <a:pt x="548639" y="0"/>
                </a:moveTo>
                <a:lnTo>
                  <a:pt x="0" y="0"/>
                </a:lnTo>
                <a:lnTo>
                  <a:pt x="0" y="359664"/>
                </a:lnTo>
                <a:lnTo>
                  <a:pt x="548639" y="359664"/>
                </a:lnTo>
                <a:lnTo>
                  <a:pt x="548639" y="314706"/>
                </a:lnTo>
                <a:lnTo>
                  <a:pt x="173100" y="314706"/>
                </a:lnTo>
                <a:lnTo>
                  <a:pt x="173100" y="179832"/>
                </a:lnTo>
                <a:lnTo>
                  <a:pt x="139446" y="179832"/>
                </a:lnTo>
                <a:lnTo>
                  <a:pt x="274320" y="44958"/>
                </a:lnTo>
                <a:lnTo>
                  <a:pt x="548639" y="44958"/>
                </a:lnTo>
                <a:lnTo>
                  <a:pt x="548639" y="0"/>
                </a:lnTo>
                <a:close/>
              </a:path>
              <a:path w="548640" h="360045">
                <a:moveTo>
                  <a:pt x="548639" y="61810"/>
                </a:moveTo>
                <a:lnTo>
                  <a:pt x="358648" y="61810"/>
                </a:lnTo>
                <a:lnTo>
                  <a:pt x="358648" y="129247"/>
                </a:lnTo>
                <a:lnTo>
                  <a:pt x="409193" y="179832"/>
                </a:lnTo>
                <a:lnTo>
                  <a:pt x="375411" y="179832"/>
                </a:lnTo>
                <a:lnTo>
                  <a:pt x="375411" y="314706"/>
                </a:lnTo>
                <a:lnTo>
                  <a:pt x="548639" y="314706"/>
                </a:lnTo>
                <a:lnTo>
                  <a:pt x="548639" y="61810"/>
                </a:lnTo>
                <a:close/>
              </a:path>
              <a:path w="548640" h="360045">
                <a:moveTo>
                  <a:pt x="548639" y="44958"/>
                </a:moveTo>
                <a:lnTo>
                  <a:pt x="274320" y="44958"/>
                </a:lnTo>
                <a:lnTo>
                  <a:pt x="324865" y="95529"/>
                </a:lnTo>
                <a:lnTo>
                  <a:pt x="324865" y="61810"/>
                </a:lnTo>
                <a:lnTo>
                  <a:pt x="548639" y="61810"/>
                </a:lnTo>
                <a:lnTo>
                  <a:pt x="548639" y="44958"/>
                </a:lnTo>
                <a:close/>
              </a:path>
            </a:pathLst>
          </a:custGeom>
          <a:solidFill>
            <a:srgbClr val="A42F0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489568" y="6299543"/>
            <a:ext cx="202310" cy="2528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455914" y="6282690"/>
            <a:ext cx="269875" cy="269875"/>
          </a:xfrm>
          <a:custGeom>
            <a:avLst/>
            <a:gdLst/>
            <a:ahLst/>
            <a:cxnLst/>
            <a:rect l="l" t="t" r="r" b="b"/>
            <a:pathLst>
              <a:path w="269875" h="269875">
                <a:moveTo>
                  <a:pt x="134874" y="0"/>
                </a:moveTo>
                <a:lnTo>
                  <a:pt x="0" y="134874"/>
                </a:lnTo>
                <a:lnTo>
                  <a:pt x="269747" y="134874"/>
                </a:lnTo>
                <a:lnTo>
                  <a:pt x="134874" y="0"/>
                </a:lnTo>
                <a:close/>
              </a:path>
              <a:path w="269875" h="269875">
                <a:moveTo>
                  <a:pt x="151764" y="202311"/>
                </a:moveTo>
                <a:lnTo>
                  <a:pt x="117982" y="202311"/>
                </a:lnTo>
                <a:lnTo>
                  <a:pt x="117982" y="269748"/>
                </a:lnTo>
                <a:lnTo>
                  <a:pt x="151764" y="269748"/>
                </a:lnTo>
                <a:lnTo>
                  <a:pt x="151764" y="202311"/>
                </a:lnTo>
                <a:close/>
              </a:path>
            </a:pathLst>
          </a:custGeom>
          <a:solidFill>
            <a:srgbClr val="621D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455914" y="6282690"/>
            <a:ext cx="269875" cy="269875"/>
          </a:xfrm>
          <a:custGeom>
            <a:avLst/>
            <a:gdLst/>
            <a:ahLst/>
            <a:cxnLst/>
            <a:rect l="l" t="t" r="r" b="b"/>
            <a:pathLst>
              <a:path w="269875" h="269875">
                <a:moveTo>
                  <a:pt x="134874" y="0"/>
                </a:moveTo>
                <a:lnTo>
                  <a:pt x="185419" y="50571"/>
                </a:lnTo>
                <a:lnTo>
                  <a:pt x="185419" y="16852"/>
                </a:lnTo>
                <a:lnTo>
                  <a:pt x="219201" y="16852"/>
                </a:lnTo>
                <a:lnTo>
                  <a:pt x="219201" y="84289"/>
                </a:lnTo>
                <a:lnTo>
                  <a:pt x="269747" y="134874"/>
                </a:lnTo>
                <a:lnTo>
                  <a:pt x="235965" y="134874"/>
                </a:lnTo>
                <a:lnTo>
                  <a:pt x="235965" y="269748"/>
                </a:lnTo>
                <a:lnTo>
                  <a:pt x="33654" y="269748"/>
                </a:lnTo>
                <a:lnTo>
                  <a:pt x="33654" y="134874"/>
                </a:lnTo>
                <a:lnTo>
                  <a:pt x="0" y="134874"/>
                </a:lnTo>
                <a:lnTo>
                  <a:pt x="134874" y="0"/>
                </a:lnTo>
                <a:close/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641333" y="6333261"/>
            <a:ext cx="34290" cy="34290"/>
          </a:xfrm>
          <a:custGeom>
            <a:avLst/>
            <a:gdLst/>
            <a:ahLst/>
            <a:cxnLst/>
            <a:rect l="l" t="t" r="r" b="b"/>
            <a:pathLst>
              <a:path w="34290" h="34289">
                <a:moveTo>
                  <a:pt x="0" y="0"/>
                </a:moveTo>
                <a:lnTo>
                  <a:pt x="33782" y="33718"/>
                </a:lnTo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489568" y="6417564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5">
                <a:moveTo>
                  <a:pt x="202310" y="0"/>
                </a:moveTo>
                <a:lnTo>
                  <a:pt x="0" y="0"/>
                </a:lnTo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573896" y="6485001"/>
            <a:ext cx="34290" cy="67945"/>
          </a:xfrm>
          <a:custGeom>
            <a:avLst/>
            <a:gdLst/>
            <a:ahLst/>
            <a:cxnLst/>
            <a:rect l="l" t="t" r="r" b="b"/>
            <a:pathLst>
              <a:path w="34290" h="67945">
                <a:moveTo>
                  <a:pt x="0" y="67437"/>
                </a:moveTo>
                <a:lnTo>
                  <a:pt x="0" y="0"/>
                </a:lnTo>
                <a:lnTo>
                  <a:pt x="33781" y="0"/>
                </a:lnTo>
                <a:lnTo>
                  <a:pt x="33781" y="67437"/>
                </a:lnTo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16468" y="6237732"/>
            <a:ext cx="548640" cy="360045"/>
          </a:xfrm>
          <a:custGeom>
            <a:avLst/>
            <a:gdLst/>
            <a:ahLst/>
            <a:cxnLst/>
            <a:rect l="l" t="t" r="r" b="b"/>
            <a:pathLst>
              <a:path w="548640" h="360045">
                <a:moveTo>
                  <a:pt x="0" y="359664"/>
                </a:moveTo>
                <a:lnTo>
                  <a:pt x="548640" y="359664"/>
                </a:lnTo>
                <a:lnTo>
                  <a:pt x="548640" y="0"/>
                </a:lnTo>
                <a:lnTo>
                  <a:pt x="0" y="0"/>
                </a:lnTo>
                <a:lnTo>
                  <a:pt x="0" y="359664"/>
                </a:lnTo>
                <a:close/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73709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Registrar Interesse </a:t>
            </a:r>
            <a:r>
              <a:rPr spc="-5" dirty="0"/>
              <a:t>em</a:t>
            </a:r>
            <a:r>
              <a:rPr spc="5" dirty="0"/>
              <a:t> </a:t>
            </a:r>
            <a:r>
              <a:rPr spc="-25" dirty="0"/>
              <a:t>Projetos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93444" y="1433830"/>
            <a:ext cx="7146290" cy="18678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105"/>
              </a:spcBef>
              <a:buClr>
                <a:srgbClr val="A42F0E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spc="-5" dirty="0">
                <a:latin typeface="Perpetua"/>
                <a:cs typeface="Perpetua"/>
              </a:rPr>
              <a:t>Função </a:t>
            </a:r>
            <a:r>
              <a:rPr sz="2600" spc="-10" dirty="0">
                <a:latin typeface="Perpetua"/>
                <a:cs typeface="Perpetua"/>
              </a:rPr>
              <a:t>do</a:t>
            </a:r>
            <a:r>
              <a:rPr sz="2600" spc="-5" dirty="0">
                <a:latin typeface="Perpetua"/>
                <a:cs typeface="Perpetua"/>
              </a:rPr>
              <a:t> </a:t>
            </a:r>
            <a:r>
              <a:rPr sz="2600" spc="-10" dirty="0">
                <a:latin typeface="Perpetua"/>
                <a:cs typeface="Perpetua"/>
              </a:rPr>
              <a:t>Discente.</a:t>
            </a:r>
            <a:endParaRPr sz="2600" dirty="0">
              <a:latin typeface="Perpetua"/>
              <a:cs typeface="Perpetu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750" dirty="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5"/>
              </a:spcBef>
              <a:buClr>
                <a:srgbClr val="A42F0E"/>
              </a:buClr>
              <a:buSzPct val="84615"/>
              <a:buAutoNum type="arabicPeriod"/>
              <a:tabLst>
                <a:tab pos="527685" algn="l"/>
                <a:tab pos="528320" algn="l"/>
              </a:tabLst>
            </a:pPr>
            <a:r>
              <a:rPr sz="2600" spc="-5" dirty="0">
                <a:latin typeface="Perpetua"/>
                <a:cs typeface="Perpetua"/>
              </a:rPr>
              <a:t>Acesse </a:t>
            </a:r>
            <a:r>
              <a:rPr sz="2600" dirty="0">
                <a:latin typeface="Perpetua"/>
                <a:cs typeface="Perpetua"/>
              </a:rPr>
              <a:t>o </a:t>
            </a:r>
            <a:r>
              <a:rPr sz="2600" spc="-5" dirty="0">
                <a:latin typeface="Perpetua"/>
                <a:cs typeface="Perpetua"/>
              </a:rPr>
              <a:t>Portal </a:t>
            </a:r>
            <a:r>
              <a:rPr sz="2600" spc="-10" dirty="0">
                <a:latin typeface="Perpetua"/>
                <a:cs typeface="Perpetua"/>
              </a:rPr>
              <a:t>do</a:t>
            </a:r>
            <a:r>
              <a:rPr sz="2600" spc="-15" dirty="0">
                <a:latin typeface="Perpetua"/>
                <a:cs typeface="Perpetua"/>
              </a:rPr>
              <a:t> </a:t>
            </a:r>
            <a:r>
              <a:rPr sz="2600" spc="-5" dirty="0">
                <a:latin typeface="Perpetua"/>
                <a:cs typeface="Perpetua"/>
              </a:rPr>
              <a:t>Discente;</a:t>
            </a:r>
            <a:endParaRPr sz="2600" dirty="0">
              <a:latin typeface="Perpetua"/>
              <a:cs typeface="Perpetua"/>
            </a:endParaRPr>
          </a:p>
          <a:p>
            <a:pPr marL="527685" marR="5080" indent="-515620">
              <a:lnSpc>
                <a:spcPct val="100000"/>
              </a:lnSpc>
              <a:spcBef>
                <a:spcPts val="600"/>
              </a:spcBef>
              <a:buClr>
                <a:srgbClr val="A42F0E"/>
              </a:buClr>
              <a:buSzPct val="84615"/>
              <a:buAutoNum type="arabicPeriod"/>
              <a:tabLst>
                <a:tab pos="527685" algn="l"/>
                <a:tab pos="528320" algn="l"/>
              </a:tabLst>
            </a:pPr>
            <a:r>
              <a:rPr lang="pt-BR" sz="2600" dirty="0">
                <a:latin typeface="Perpetua"/>
                <a:cs typeface="Perpetua"/>
              </a:rPr>
              <a:t>P</a:t>
            </a:r>
            <a:r>
              <a:rPr sz="2600" dirty="0" err="1" smtClean="0">
                <a:latin typeface="Perpetua"/>
                <a:cs typeface="Perpetua"/>
              </a:rPr>
              <a:t>ara</a:t>
            </a:r>
            <a:r>
              <a:rPr sz="2600" dirty="0" smtClean="0">
                <a:latin typeface="Perpetua"/>
                <a:cs typeface="Perpetua"/>
              </a:rPr>
              <a:t> </a:t>
            </a:r>
            <a:r>
              <a:rPr sz="2600" dirty="0">
                <a:latin typeface="Perpetua"/>
                <a:cs typeface="Perpetua"/>
              </a:rPr>
              <a:t>registrar </a:t>
            </a:r>
            <a:r>
              <a:rPr sz="2600" spc="-5" dirty="0" err="1" smtClean="0">
                <a:latin typeface="Perpetua"/>
                <a:cs typeface="Perpetua"/>
              </a:rPr>
              <a:t>interesse</a:t>
            </a:r>
            <a:r>
              <a:rPr lang="pt-BR" sz="2600" spc="-5" dirty="0" smtClean="0">
                <a:latin typeface="Perpetua"/>
                <a:cs typeface="Perpetua"/>
              </a:rPr>
              <a:t>, </a:t>
            </a:r>
            <a:r>
              <a:rPr lang="pt-BR" sz="2600" spc="-5" dirty="0" smtClean="0">
                <a:latin typeface="Perpetua"/>
                <a:cs typeface="Perpetua"/>
              </a:rPr>
              <a:t>acesse a aba </a:t>
            </a:r>
            <a:r>
              <a:rPr sz="2600" dirty="0" err="1" smtClean="0">
                <a:latin typeface="Perpetua"/>
                <a:cs typeface="Perpetua"/>
              </a:rPr>
              <a:t>Bolsas</a:t>
            </a:r>
            <a:r>
              <a:rPr lang="pt-BR" sz="2600" dirty="0" smtClean="0">
                <a:latin typeface="Perpetua"/>
                <a:cs typeface="Perpetua"/>
              </a:rPr>
              <a:t>.</a:t>
            </a:r>
            <a:endParaRPr sz="2600" dirty="0">
              <a:latin typeface="Perpetua"/>
              <a:cs typeface="Perpetu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133600" y="4114800"/>
            <a:ext cx="3317747" cy="15712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16468" y="6237732"/>
            <a:ext cx="548640" cy="360045"/>
          </a:xfrm>
          <a:custGeom>
            <a:avLst/>
            <a:gdLst/>
            <a:ahLst/>
            <a:cxnLst/>
            <a:rect l="l" t="t" r="r" b="b"/>
            <a:pathLst>
              <a:path w="548640" h="360045">
                <a:moveTo>
                  <a:pt x="548639" y="0"/>
                </a:moveTo>
                <a:lnTo>
                  <a:pt x="0" y="0"/>
                </a:lnTo>
                <a:lnTo>
                  <a:pt x="0" y="359664"/>
                </a:lnTo>
                <a:lnTo>
                  <a:pt x="548639" y="359664"/>
                </a:lnTo>
                <a:lnTo>
                  <a:pt x="548639" y="314706"/>
                </a:lnTo>
                <a:lnTo>
                  <a:pt x="173100" y="314706"/>
                </a:lnTo>
                <a:lnTo>
                  <a:pt x="173100" y="179832"/>
                </a:lnTo>
                <a:lnTo>
                  <a:pt x="139446" y="179832"/>
                </a:lnTo>
                <a:lnTo>
                  <a:pt x="274320" y="44958"/>
                </a:lnTo>
                <a:lnTo>
                  <a:pt x="548639" y="44958"/>
                </a:lnTo>
                <a:lnTo>
                  <a:pt x="548639" y="0"/>
                </a:lnTo>
                <a:close/>
              </a:path>
              <a:path w="548640" h="360045">
                <a:moveTo>
                  <a:pt x="548639" y="61810"/>
                </a:moveTo>
                <a:lnTo>
                  <a:pt x="358648" y="61810"/>
                </a:lnTo>
                <a:lnTo>
                  <a:pt x="358648" y="129247"/>
                </a:lnTo>
                <a:lnTo>
                  <a:pt x="409193" y="179832"/>
                </a:lnTo>
                <a:lnTo>
                  <a:pt x="375411" y="179832"/>
                </a:lnTo>
                <a:lnTo>
                  <a:pt x="375411" y="314706"/>
                </a:lnTo>
                <a:lnTo>
                  <a:pt x="548639" y="314706"/>
                </a:lnTo>
                <a:lnTo>
                  <a:pt x="548639" y="61810"/>
                </a:lnTo>
                <a:close/>
              </a:path>
              <a:path w="548640" h="360045">
                <a:moveTo>
                  <a:pt x="548639" y="44958"/>
                </a:moveTo>
                <a:lnTo>
                  <a:pt x="274320" y="44958"/>
                </a:lnTo>
                <a:lnTo>
                  <a:pt x="324865" y="95529"/>
                </a:lnTo>
                <a:lnTo>
                  <a:pt x="324865" y="61810"/>
                </a:lnTo>
                <a:lnTo>
                  <a:pt x="548639" y="61810"/>
                </a:lnTo>
                <a:lnTo>
                  <a:pt x="548639" y="44958"/>
                </a:lnTo>
                <a:close/>
              </a:path>
            </a:pathLst>
          </a:custGeom>
          <a:solidFill>
            <a:srgbClr val="A42F0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489568" y="6299543"/>
            <a:ext cx="202310" cy="2528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455914" y="6282690"/>
            <a:ext cx="269875" cy="269875"/>
          </a:xfrm>
          <a:custGeom>
            <a:avLst/>
            <a:gdLst/>
            <a:ahLst/>
            <a:cxnLst/>
            <a:rect l="l" t="t" r="r" b="b"/>
            <a:pathLst>
              <a:path w="269875" h="269875">
                <a:moveTo>
                  <a:pt x="134874" y="0"/>
                </a:moveTo>
                <a:lnTo>
                  <a:pt x="0" y="134874"/>
                </a:lnTo>
                <a:lnTo>
                  <a:pt x="269747" y="134874"/>
                </a:lnTo>
                <a:lnTo>
                  <a:pt x="134874" y="0"/>
                </a:lnTo>
                <a:close/>
              </a:path>
              <a:path w="269875" h="269875">
                <a:moveTo>
                  <a:pt x="151764" y="202311"/>
                </a:moveTo>
                <a:lnTo>
                  <a:pt x="117982" y="202311"/>
                </a:lnTo>
                <a:lnTo>
                  <a:pt x="117982" y="269748"/>
                </a:lnTo>
                <a:lnTo>
                  <a:pt x="151764" y="269748"/>
                </a:lnTo>
                <a:lnTo>
                  <a:pt x="151764" y="202311"/>
                </a:lnTo>
                <a:close/>
              </a:path>
            </a:pathLst>
          </a:custGeom>
          <a:solidFill>
            <a:srgbClr val="621D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455914" y="6282690"/>
            <a:ext cx="269875" cy="269875"/>
          </a:xfrm>
          <a:custGeom>
            <a:avLst/>
            <a:gdLst/>
            <a:ahLst/>
            <a:cxnLst/>
            <a:rect l="l" t="t" r="r" b="b"/>
            <a:pathLst>
              <a:path w="269875" h="269875">
                <a:moveTo>
                  <a:pt x="134874" y="0"/>
                </a:moveTo>
                <a:lnTo>
                  <a:pt x="185419" y="50571"/>
                </a:lnTo>
                <a:lnTo>
                  <a:pt x="185419" y="16852"/>
                </a:lnTo>
                <a:lnTo>
                  <a:pt x="219201" y="16852"/>
                </a:lnTo>
                <a:lnTo>
                  <a:pt x="219201" y="84289"/>
                </a:lnTo>
                <a:lnTo>
                  <a:pt x="269747" y="134874"/>
                </a:lnTo>
                <a:lnTo>
                  <a:pt x="235965" y="134874"/>
                </a:lnTo>
                <a:lnTo>
                  <a:pt x="235965" y="269748"/>
                </a:lnTo>
                <a:lnTo>
                  <a:pt x="33654" y="269748"/>
                </a:lnTo>
                <a:lnTo>
                  <a:pt x="33654" y="134874"/>
                </a:lnTo>
                <a:lnTo>
                  <a:pt x="0" y="134874"/>
                </a:lnTo>
                <a:lnTo>
                  <a:pt x="134874" y="0"/>
                </a:lnTo>
                <a:close/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641333" y="6333261"/>
            <a:ext cx="34290" cy="34290"/>
          </a:xfrm>
          <a:custGeom>
            <a:avLst/>
            <a:gdLst/>
            <a:ahLst/>
            <a:cxnLst/>
            <a:rect l="l" t="t" r="r" b="b"/>
            <a:pathLst>
              <a:path w="34290" h="34289">
                <a:moveTo>
                  <a:pt x="0" y="0"/>
                </a:moveTo>
                <a:lnTo>
                  <a:pt x="33782" y="33718"/>
                </a:lnTo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489568" y="6417564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5">
                <a:moveTo>
                  <a:pt x="202310" y="0"/>
                </a:moveTo>
                <a:lnTo>
                  <a:pt x="0" y="0"/>
                </a:lnTo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573896" y="6485001"/>
            <a:ext cx="34290" cy="67945"/>
          </a:xfrm>
          <a:custGeom>
            <a:avLst/>
            <a:gdLst/>
            <a:ahLst/>
            <a:cxnLst/>
            <a:rect l="l" t="t" r="r" b="b"/>
            <a:pathLst>
              <a:path w="34290" h="67945">
                <a:moveTo>
                  <a:pt x="0" y="67437"/>
                </a:moveTo>
                <a:lnTo>
                  <a:pt x="0" y="0"/>
                </a:lnTo>
                <a:lnTo>
                  <a:pt x="33781" y="0"/>
                </a:lnTo>
                <a:lnTo>
                  <a:pt x="33781" y="67437"/>
                </a:lnTo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16468" y="6237732"/>
            <a:ext cx="548640" cy="360045"/>
          </a:xfrm>
          <a:custGeom>
            <a:avLst/>
            <a:gdLst/>
            <a:ahLst/>
            <a:cxnLst/>
            <a:rect l="l" t="t" r="r" b="b"/>
            <a:pathLst>
              <a:path w="548640" h="360045">
                <a:moveTo>
                  <a:pt x="0" y="359664"/>
                </a:moveTo>
                <a:lnTo>
                  <a:pt x="548640" y="359664"/>
                </a:lnTo>
                <a:lnTo>
                  <a:pt x="548640" y="0"/>
                </a:lnTo>
                <a:lnTo>
                  <a:pt x="0" y="0"/>
                </a:lnTo>
                <a:lnTo>
                  <a:pt x="0" y="359664"/>
                </a:lnTo>
                <a:close/>
              </a:path>
            </a:pathLst>
          </a:custGeom>
          <a:ln w="12192">
            <a:solidFill>
              <a:srgbClr val="781F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73709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Registrar Interesse </a:t>
            </a:r>
            <a:r>
              <a:rPr spc="-5" dirty="0"/>
              <a:t>em</a:t>
            </a:r>
            <a:r>
              <a:rPr spc="5" dirty="0"/>
              <a:t> </a:t>
            </a:r>
            <a:r>
              <a:rPr spc="-25" dirty="0"/>
              <a:t>Projetos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body" idx="1"/>
          </p:nvPr>
        </p:nvSpPr>
        <p:spPr>
          <a:xfrm>
            <a:off x="615645" y="1509235"/>
            <a:ext cx="7912709" cy="5275162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904875" indent="-515620">
              <a:lnSpc>
                <a:spcPct val="100000"/>
              </a:lnSpc>
              <a:spcBef>
                <a:spcPts val="695"/>
              </a:spcBef>
              <a:buClr>
                <a:srgbClr val="A42F0E"/>
              </a:buClr>
              <a:buSzPct val="84615"/>
              <a:buAutoNum type="arabicPeriod" startAt="3"/>
              <a:tabLst>
                <a:tab pos="905510" algn="l"/>
                <a:tab pos="906144" algn="l"/>
              </a:tabLst>
            </a:pPr>
            <a:r>
              <a:rPr spc="-5" dirty="0"/>
              <a:t>Após clicar </a:t>
            </a:r>
            <a:r>
              <a:rPr dirty="0"/>
              <a:t>em quaisquer das </a:t>
            </a:r>
            <a:r>
              <a:rPr spc="-5" dirty="0"/>
              <a:t>opções </a:t>
            </a:r>
            <a:r>
              <a:rPr dirty="0"/>
              <a:t>anteriores;</a:t>
            </a:r>
          </a:p>
          <a:p>
            <a:pPr marL="904875" indent="-515620">
              <a:lnSpc>
                <a:spcPct val="100000"/>
              </a:lnSpc>
              <a:spcBef>
                <a:spcPts val="600"/>
              </a:spcBef>
              <a:buClr>
                <a:srgbClr val="A42F0E"/>
              </a:buClr>
              <a:buSzPct val="84615"/>
              <a:buAutoNum type="arabicPeriod" startAt="3"/>
              <a:tabLst>
                <a:tab pos="905510" algn="l"/>
                <a:tab pos="906144" algn="l"/>
              </a:tabLst>
            </a:pPr>
            <a:r>
              <a:rPr spc="-5" dirty="0"/>
              <a:t>Selecione </a:t>
            </a:r>
            <a:r>
              <a:rPr dirty="0"/>
              <a:t>o </a:t>
            </a:r>
            <a:r>
              <a:rPr spc="-5" dirty="0"/>
              <a:t>tipo </a:t>
            </a:r>
            <a:r>
              <a:rPr dirty="0"/>
              <a:t>de Bolsa</a:t>
            </a:r>
            <a:r>
              <a:rPr spc="-50" dirty="0"/>
              <a:t> </a:t>
            </a:r>
            <a:r>
              <a:rPr b="1" spc="-15" dirty="0" err="1">
                <a:latin typeface="Perpetua"/>
                <a:cs typeface="Perpetua"/>
              </a:rPr>
              <a:t>Pesquisa</a:t>
            </a:r>
            <a:r>
              <a:rPr spc="-15" dirty="0" smtClean="0"/>
              <a:t>;</a:t>
            </a:r>
            <a:endParaRPr lang="pt-BR" spc="-15" dirty="0" smtClean="0"/>
          </a:p>
          <a:p>
            <a:pPr marL="904875" indent="-515620">
              <a:spcBef>
                <a:spcPts val="600"/>
              </a:spcBef>
              <a:buClr>
                <a:srgbClr val="A42F0E"/>
              </a:buClr>
              <a:buSzPct val="84615"/>
              <a:buFontTx/>
              <a:buAutoNum type="arabicPeriod" startAt="3"/>
              <a:tabLst>
                <a:tab pos="905510" algn="l"/>
                <a:tab pos="906144" algn="l"/>
              </a:tabLst>
            </a:pPr>
            <a:r>
              <a:rPr lang="pt-BR" dirty="0"/>
              <a:t>Selecione </a:t>
            </a:r>
            <a:r>
              <a:rPr lang="pt-BR" u="sng" dirty="0"/>
              <a:t>apenas</a:t>
            </a:r>
            <a:r>
              <a:rPr lang="pt-BR" dirty="0"/>
              <a:t> o campo orientador  como critério de </a:t>
            </a:r>
            <a:r>
              <a:rPr lang="pt-BR" dirty="0" smtClean="0"/>
              <a:t>busca. </a:t>
            </a:r>
            <a:r>
              <a:rPr lang="pt-BR" dirty="0"/>
              <a:t>Ao inserir as letras iniciais do </a:t>
            </a:r>
            <a:r>
              <a:rPr lang="pt-BR" dirty="0" smtClean="0"/>
              <a:t>nome do orientador</a:t>
            </a:r>
            <a:r>
              <a:rPr lang="pt-BR" dirty="0"/>
              <a:t>, o sistema exibirá uma lista automática de nomes na qual a opção desejada deve ser selecionada (se digitar o nome do orientador diretamente no campo, não funcionará</a:t>
            </a:r>
            <a:r>
              <a:rPr lang="pt-BR" dirty="0" smtClean="0"/>
              <a:t>).</a:t>
            </a:r>
            <a:r>
              <a:rPr lang="pt-BR" dirty="0"/>
              <a:t> </a:t>
            </a:r>
            <a:endParaRPr spc="-15" dirty="0"/>
          </a:p>
          <a:p>
            <a:pPr marL="904875" indent="-515620">
              <a:lnSpc>
                <a:spcPct val="100000"/>
              </a:lnSpc>
              <a:spcBef>
                <a:spcPts val="605"/>
              </a:spcBef>
              <a:buClr>
                <a:srgbClr val="A42F0E"/>
              </a:buClr>
              <a:buSzPct val="84615"/>
              <a:buAutoNum type="arabicPeriod" startAt="3"/>
              <a:tabLst>
                <a:tab pos="905510" algn="l"/>
                <a:tab pos="906144" algn="l"/>
              </a:tabLst>
            </a:pPr>
            <a:r>
              <a:rPr dirty="0" smtClean="0"/>
              <a:t>Clique </a:t>
            </a:r>
            <a:r>
              <a:rPr dirty="0"/>
              <a:t>em</a:t>
            </a:r>
            <a:r>
              <a:rPr spc="-35" dirty="0"/>
              <a:t> </a:t>
            </a:r>
            <a:r>
              <a:rPr b="1" spc="-5" dirty="0">
                <a:latin typeface="Perpetua"/>
                <a:cs typeface="Perpetua"/>
              </a:rPr>
              <a:t>Buscar</a:t>
            </a:r>
            <a:r>
              <a:rPr spc="-5" dirty="0"/>
              <a:t>;</a:t>
            </a:r>
          </a:p>
          <a:p>
            <a:pPr marL="904875" marR="25400" indent="-515620">
              <a:lnSpc>
                <a:spcPct val="100000"/>
              </a:lnSpc>
              <a:spcBef>
                <a:spcPts val="600"/>
              </a:spcBef>
              <a:buClr>
                <a:srgbClr val="A42F0E"/>
              </a:buClr>
              <a:buSzPct val="84615"/>
              <a:buAutoNum type="arabicPeriod" startAt="3"/>
              <a:tabLst>
                <a:tab pos="905510" algn="l"/>
                <a:tab pos="906144" algn="l"/>
              </a:tabLst>
            </a:pPr>
            <a:r>
              <a:rPr dirty="0"/>
              <a:t>Logo </a:t>
            </a:r>
            <a:r>
              <a:rPr spc="-5" dirty="0"/>
              <a:t>abaixo </a:t>
            </a:r>
            <a:r>
              <a:rPr dirty="0"/>
              <a:t>será </a:t>
            </a:r>
            <a:r>
              <a:rPr spc="-5" dirty="0"/>
              <a:t>mostrada </a:t>
            </a:r>
            <a:r>
              <a:rPr dirty="0"/>
              <a:t>uma </a:t>
            </a:r>
            <a:r>
              <a:rPr spc="-5" dirty="0"/>
              <a:t>lista com as </a:t>
            </a:r>
            <a:r>
              <a:rPr spc="5" dirty="0"/>
              <a:t>oportunidades  </a:t>
            </a:r>
            <a:r>
              <a:rPr spc="-5" dirty="0"/>
              <a:t>encontradas;</a:t>
            </a:r>
          </a:p>
          <a:p>
            <a:pPr marL="904875" marR="497840" indent="-515620">
              <a:lnSpc>
                <a:spcPct val="100000"/>
              </a:lnSpc>
              <a:spcBef>
                <a:spcPts val="600"/>
              </a:spcBef>
              <a:buClr>
                <a:srgbClr val="A42F0E"/>
              </a:buClr>
              <a:buSzPct val="84615"/>
              <a:buAutoNum type="arabicPeriod" startAt="3"/>
              <a:tabLst>
                <a:tab pos="905510" algn="l"/>
                <a:tab pos="906144" algn="l"/>
                <a:tab pos="6235065" algn="l"/>
              </a:tabLst>
            </a:pPr>
            <a:r>
              <a:rPr dirty="0"/>
              <a:t>No </a:t>
            </a:r>
            <a:r>
              <a:rPr spc="-15" dirty="0"/>
              <a:t>p</a:t>
            </a:r>
            <a:r>
              <a:rPr spc="-25" dirty="0"/>
              <a:t>r</a:t>
            </a:r>
            <a:r>
              <a:rPr dirty="0"/>
              <a:t>oje</a:t>
            </a:r>
            <a:r>
              <a:rPr spc="-15" dirty="0"/>
              <a:t>t</a:t>
            </a:r>
            <a:r>
              <a:rPr dirty="0"/>
              <a:t>o</a:t>
            </a:r>
            <a:r>
              <a:rPr spc="-15" dirty="0"/>
              <a:t> </a:t>
            </a:r>
            <a:r>
              <a:rPr dirty="0"/>
              <a:t>de</a:t>
            </a:r>
            <a:r>
              <a:rPr spc="-10" dirty="0"/>
              <a:t> </a:t>
            </a:r>
            <a:r>
              <a:rPr dirty="0"/>
              <a:t>int</a:t>
            </a:r>
            <a:r>
              <a:rPr spc="-10" dirty="0"/>
              <a:t>e</a:t>
            </a:r>
            <a:r>
              <a:rPr spc="-25" dirty="0"/>
              <a:t>r</a:t>
            </a:r>
            <a:r>
              <a:rPr dirty="0"/>
              <a:t>ess</a:t>
            </a:r>
            <a:r>
              <a:rPr spc="-55" dirty="0"/>
              <a:t>e</a:t>
            </a:r>
            <a:r>
              <a:rPr dirty="0"/>
              <a:t>,</a:t>
            </a:r>
            <a:r>
              <a:rPr spc="-125" dirty="0"/>
              <a:t> </a:t>
            </a:r>
            <a:r>
              <a:rPr dirty="0"/>
              <a:t>c</a:t>
            </a:r>
            <a:r>
              <a:rPr spc="-10" dirty="0"/>
              <a:t>l</a:t>
            </a:r>
            <a:r>
              <a:rPr dirty="0"/>
              <a:t>ique</a:t>
            </a:r>
            <a:r>
              <a:rPr spc="-20" dirty="0"/>
              <a:t> </a:t>
            </a:r>
            <a:r>
              <a:rPr dirty="0"/>
              <a:t>no</a:t>
            </a:r>
            <a:r>
              <a:rPr spc="-10" dirty="0"/>
              <a:t> </a:t>
            </a:r>
            <a:r>
              <a:rPr dirty="0"/>
              <a:t>íc</a:t>
            </a:r>
            <a:r>
              <a:rPr spc="-10" dirty="0"/>
              <a:t>o</a:t>
            </a:r>
            <a:r>
              <a:rPr dirty="0"/>
              <a:t>ne	“c</a:t>
            </a:r>
            <a:r>
              <a:rPr spc="-15" dirty="0"/>
              <a:t>a</a:t>
            </a:r>
            <a:r>
              <a:rPr dirty="0"/>
              <a:t>d</a:t>
            </a:r>
            <a:r>
              <a:rPr spc="-10" dirty="0"/>
              <a:t>a</a:t>
            </a:r>
            <a:r>
              <a:rPr dirty="0"/>
              <a:t>strar  </a:t>
            </a:r>
            <a:r>
              <a:rPr spc="-5" dirty="0"/>
              <a:t>interesse”;</a:t>
            </a:r>
          </a:p>
        </p:txBody>
      </p:sp>
      <p:sp>
        <p:nvSpPr>
          <p:cNvPr id="12" name="object 12"/>
          <p:cNvSpPr/>
          <p:nvPr/>
        </p:nvSpPr>
        <p:spPr>
          <a:xfrm>
            <a:off x="6371844" y="5157215"/>
            <a:ext cx="428244" cy="476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88974"/>
            <a:ext cx="67208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Registrar Interesse </a:t>
            </a:r>
            <a:r>
              <a:rPr spc="-5" dirty="0"/>
              <a:t>em</a:t>
            </a:r>
            <a:r>
              <a:rPr spc="5" dirty="0"/>
              <a:t> </a:t>
            </a:r>
            <a:r>
              <a:rPr spc="-25" dirty="0"/>
              <a:t>Projetos</a:t>
            </a:r>
          </a:p>
        </p:txBody>
      </p:sp>
      <p:sp>
        <p:nvSpPr>
          <p:cNvPr id="3" name="object 3"/>
          <p:cNvSpPr/>
          <p:nvPr/>
        </p:nvSpPr>
        <p:spPr>
          <a:xfrm>
            <a:off x="644651" y="1711867"/>
            <a:ext cx="7616952" cy="9329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44651" y="2881883"/>
            <a:ext cx="7677911" cy="17811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64281" y="4925605"/>
            <a:ext cx="8458154" cy="141693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B9F24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197</Words>
  <Application>Microsoft Office PowerPoint</Application>
  <PresentationFormat>Apresentação na tela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Office Theme</vt:lpstr>
      <vt:lpstr>Pesquisa</vt:lpstr>
      <vt:lpstr>Sumário</vt:lpstr>
      <vt:lpstr>Objetivos</vt:lpstr>
      <vt:lpstr>Aderir ao Cadastro Único</vt:lpstr>
      <vt:lpstr>Apresentação do PowerPoint</vt:lpstr>
      <vt:lpstr>Aderir ao Cadastro Único</vt:lpstr>
      <vt:lpstr>Registrar Interesse em Projetos</vt:lpstr>
      <vt:lpstr>Registrar Interesse em Projetos</vt:lpstr>
      <vt:lpstr>Registrar Interesse em Projetos</vt:lpstr>
      <vt:lpstr>Registrar Interesse em Projetos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Pesquisa</dc:title>
  <dc:creator>anaisabela</dc:creator>
  <cp:lastModifiedBy>Luana</cp:lastModifiedBy>
  <cp:revision>2</cp:revision>
  <dcterms:created xsi:type="dcterms:W3CDTF">2019-04-12T20:00:31Z</dcterms:created>
  <dcterms:modified xsi:type="dcterms:W3CDTF">2019-04-12T20:55:26Z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2017-08-02T00:00:00Z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2019-04-12T00:00:00Z</vt:filetime>
  </property>
</Properties>
</file>