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9" r:id="rId2"/>
    <p:sldId id="363" r:id="rId3"/>
    <p:sldId id="347" r:id="rId4"/>
    <p:sldId id="384" r:id="rId5"/>
    <p:sldId id="386" r:id="rId6"/>
    <p:sldId id="286" r:id="rId7"/>
    <p:sldId id="409" r:id="rId8"/>
    <p:sldId id="348" r:id="rId9"/>
    <p:sldId id="380" r:id="rId10"/>
    <p:sldId id="377" r:id="rId11"/>
    <p:sldId id="378" r:id="rId12"/>
    <p:sldId id="358" r:id="rId13"/>
    <p:sldId id="359" r:id="rId14"/>
    <p:sldId id="360" r:id="rId15"/>
    <p:sldId id="361" r:id="rId16"/>
    <p:sldId id="368" r:id="rId17"/>
    <p:sldId id="311" r:id="rId18"/>
    <p:sldId id="411" r:id="rId19"/>
    <p:sldId id="410" r:id="rId20"/>
    <p:sldId id="296" r:id="rId21"/>
    <p:sldId id="307" r:id="rId22"/>
    <p:sldId id="308" r:id="rId23"/>
    <p:sldId id="309" r:id="rId24"/>
    <p:sldId id="344" r:id="rId25"/>
    <p:sldId id="374" r:id="rId26"/>
    <p:sldId id="375" r:id="rId27"/>
    <p:sldId id="376" r:id="rId28"/>
    <p:sldId id="373" r:id="rId29"/>
    <p:sldId id="388" r:id="rId30"/>
    <p:sldId id="390" r:id="rId31"/>
    <p:sldId id="389" r:id="rId32"/>
    <p:sldId id="402" r:id="rId33"/>
    <p:sldId id="406" r:id="rId34"/>
    <p:sldId id="403" r:id="rId35"/>
    <p:sldId id="404" r:id="rId36"/>
    <p:sldId id="408" r:id="rId37"/>
    <p:sldId id="407" r:id="rId38"/>
    <p:sldId id="401" r:id="rId3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>
          <p15:clr>
            <a:srgbClr val="A4A3A4"/>
          </p15:clr>
        </p15:guide>
        <p15:guide id="2" pos="158">
          <p15:clr>
            <a:srgbClr val="A4A3A4"/>
          </p15:clr>
        </p15:guide>
        <p15:guide id="3" orient="horz" pos="731">
          <p15:clr>
            <a:srgbClr val="A4A3A4"/>
          </p15:clr>
        </p15:guide>
        <p15:guide id="4" orient="horz" pos="1366" userDrawn="1">
          <p15:clr>
            <a:srgbClr val="A4A3A4"/>
          </p15:clr>
        </p15:guide>
        <p15:guide id="5" orient="horz" pos="1253">
          <p15:clr>
            <a:srgbClr val="A4A3A4"/>
          </p15:clr>
        </p15:guide>
        <p15:guide id="6" pos="5602">
          <p15:clr>
            <a:srgbClr val="A4A3A4"/>
          </p15:clr>
        </p15:guide>
        <p15:guide id="7" pos="385" userDrawn="1">
          <p15:clr>
            <a:srgbClr val="A4A3A4"/>
          </p15:clr>
        </p15:guide>
        <p15:guide id="8" pos="2880">
          <p15:clr>
            <a:srgbClr val="A4A3A4"/>
          </p15:clr>
        </p15:guide>
        <p15:guide id="9" orient="horz" pos="2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D4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5" autoAdjust="0"/>
    <p:restoredTop sz="91047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1266" y="102"/>
      </p:cViewPr>
      <p:guideLst>
        <p:guide orient="horz" pos="459"/>
        <p:guide pos="158"/>
        <p:guide orient="horz" pos="731"/>
        <p:guide orient="horz" pos="1366"/>
        <p:guide orient="horz" pos="1253"/>
        <p:guide pos="5602"/>
        <p:guide pos="385"/>
        <p:guide pos="2880"/>
        <p:guide orient="horz" pos="21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1D-4BDC-AE40-4BCF166A0F9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1D-4BDC-AE40-4BCF166A0F9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1D-4BDC-AE40-4BCF166A0F92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1D-4BDC-AE40-4BCF166A0F9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1D-4BDC-AE40-4BCF166A0F9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Planilha1!$B$2:$B$19</c:f>
              <c:numCache>
                <c:formatCode>_(* #,##0.00_);_(* \(#,##0.00\);_(* "-"??_);_(@_)</c:formatCode>
                <c:ptCount val="18"/>
                <c:pt idx="0">
                  <c:v>280.48723086000001</c:v>
                </c:pt>
                <c:pt idx="1">
                  <c:v>0</c:v>
                </c:pt>
                <c:pt idx="2">
                  <c:v>53.672633670000003</c:v>
                </c:pt>
                <c:pt idx="3">
                  <c:v>128.56333961999999</c:v>
                </c:pt>
                <c:pt idx="4">
                  <c:v>149.28427400000001</c:v>
                </c:pt>
                <c:pt idx="5">
                  <c:v>212.09342753000001</c:v>
                </c:pt>
                <c:pt idx="6">
                  <c:v>185.48195951</c:v>
                </c:pt>
                <c:pt idx="7">
                  <c:v>419.03125699999998</c:v>
                </c:pt>
                <c:pt idx="8">
                  <c:v>383.51579900000002</c:v>
                </c:pt>
                <c:pt idx="9">
                  <c:v>405.59873900000002</c:v>
                </c:pt>
                <c:pt idx="10">
                  <c:v>377.98394013999996</c:v>
                </c:pt>
                <c:pt idx="11">
                  <c:v>0</c:v>
                </c:pt>
                <c:pt idx="12">
                  <c:v>398.55625285000002</c:v>
                </c:pt>
                <c:pt idx="13">
                  <c:v>291.04516441999994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218.66351496999997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1D-4BDC-AE40-4BCF166A0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537038272"/>
        <c:axId val="537038600"/>
      </c:barChart>
      <c:catAx>
        <c:axId val="53703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7038600"/>
        <c:crosses val="autoZero"/>
        <c:auto val="1"/>
        <c:lblAlgn val="ctr"/>
        <c:lblOffset val="100"/>
        <c:noMultiLvlLbl val="0"/>
      </c:catAx>
      <c:valAx>
        <c:axId val="537038600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53703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412998094433961"/>
          <c:w val="0.9291666666666667"/>
          <c:h val="0.79811540354330712"/>
        </c:manualLayout>
      </c:layout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907F-41C9-B8A4-103051FCAC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907F-41C9-B8A4-103051FCAC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07F-41C9-B8A4-103051FCAC06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07F-41C9-B8A4-103051FCAC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907F-41C9-B8A4-103051FCAC06}"/>
              </c:ext>
            </c:extLst>
          </c:dPt>
          <c:dLbls>
            <c:dLbl>
              <c:idx val="0"/>
              <c:layout>
                <c:manualLayout>
                  <c:x val="-0.11274804570054128"/>
                  <c:y val="1.4497611373550094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030D6D5-29AA-416A-9E40-99BEDEB259E8}" type="CATEGORYNAME">
                      <a:rPr lang="en-US" sz="1800" smtClean="0"/>
                      <a:pPr>
                        <a:defRPr/>
                      </a:pPr>
                      <a:t>[NOME DA CATEGORIA]</a:t>
                    </a:fld>
                    <a:endParaRPr lang="en-US" sz="1800" dirty="0" smtClean="0"/>
                  </a:p>
                  <a:p>
                    <a:pPr>
                      <a:defRPr/>
                    </a:pPr>
                    <a:r>
                      <a:rPr lang="en-US" sz="1200" baseline="0" dirty="0" smtClean="0"/>
                      <a:t>R$</a:t>
                    </a:r>
                    <a:fld id="{5B3DC696-CF7F-48FD-BCBC-F473C9F824B5}" type="VALUE">
                      <a:rPr lang="en-US" sz="1200" baseline="0" smtClean="0"/>
                      <a:pPr>
                        <a:defRPr/>
                      </a:pPr>
                      <a:t>[VALOR]</a:t>
                    </a:fld>
                    <a:r>
                      <a:rPr lang="en-US" sz="1200" baseline="0" dirty="0" err="1" smtClean="0"/>
                      <a:t>Mi</a:t>
                    </a:r>
                    <a:r>
                      <a:rPr lang="en-US" sz="1200" baseline="0" dirty="0" smtClean="0"/>
                      <a:t> (</a:t>
                    </a:r>
                    <a:fld id="{4F6537D2-1F97-4851-A11E-A3E5D13717C6}" type="PERCENTAGE">
                      <a:rPr lang="en-US" sz="1200" baseline="0" smtClean="0"/>
                      <a:pPr>
                        <a:defRPr/>
                      </a:pPr>
                      <a:t>[PORCENTAGEM]</a:t>
                    </a:fld>
                    <a:r>
                      <a:rPr lang="en-US" sz="1200" baseline="0" dirty="0" smtClean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52455401884146"/>
                      <c:h val="0.151843632243151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7F-41C9-B8A4-103051FCAC06}"/>
                </c:ext>
              </c:extLst>
            </c:dLbl>
            <c:dLbl>
              <c:idx val="1"/>
              <c:layout>
                <c:manualLayout>
                  <c:x val="-1.7623333819913733E-3"/>
                  <c:y val="-0.145748995683809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865D52A-3D20-4F76-B958-15C750E868EF}" type="CATEGORYNAME">
                      <a:rPr lang="en-US" sz="18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endParaRPr lang="en-US" sz="1800" dirty="0" smtClean="0"/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sz="1200" dirty="0" smtClean="0"/>
                      <a:t>R$</a:t>
                    </a:r>
                    <a:fld id="{DDE08BAA-E1C0-45CA-A8CE-9A689D5D2223}" type="VALUE">
                      <a:rPr lang="en-US" sz="1200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[VALOR]</a:t>
                    </a:fld>
                    <a:r>
                      <a:rPr lang="en-US" sz="1200" baseline="0" dirty="0" err="1" smtClean="0"/>
                      <a:t>Mi</a:t>
                    </a:r>
                    <a:r>
                      <a:rPr lang="en-US" sz="1200" baseline="0" dirty="0" smtClean="0"/>
                      <a:t> (</a:t>
                    </a:r>
                    <a:fld id="{049C23F7-34E2-40E6-89AD-AB5B31680FE1}" type="PERCENTAGE">
                      <a:rPr lang="en-US" sz="1200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[PORCENTAGEM]</a:t>
                    </a:fld>
                    <a:r>
                      <a:rPr lang="en-US" sz="1200" baseline="0" dirty="0" smtClean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28178586455315"/>
                      <c:h val="0.165837805939672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07F-41C9-B8A4-103051FCAC06}"/>
                </c:ext>
              </c:extLst>
            </c:dLbl>
            <c:dLbl>
              <c:idx val="2"/>
              <c:layout>
                <c:manualLayout>
                  <c:x val="-2.9534714649218634E-2"/>
                  <c:y val="-5.26295941543147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66F2C82-CEFF-4308-81A5-673A88733675}" type="CATEGORYNAME">
                      <a:rPr lang="en-US" sz="18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endParaRPr lang="en-US" sz="1800" dirty="0" smtClean="0"/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sz="1200" baseline="0" dirty="0" smtClean="0"/>
                      <a:t>R$</a:t>
                    </a:r>
                    <a:fld id="{A800E7DC-13A8-4072-8282-BCA247202C61}" type="VALUE">
                      <a:rPr lang="en-US" sz="1200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[VALOR]</a:t>
                    </a:fld>
                    <a:r>
                      <a:rPr lang="en-US" sz="1200" baseline="0" dirty="0" err="1" smtClean="0"/>
                      <a:t>Mi</a:t>
                    </a:r>
                    <a:r>
                      <a:rPr lang="en-US" sz="1200" baseline="0" dirty="0" smtClean="0"/>
                      <a:t> (</a:t>
                    </a:r>
                    <a:fld id="{E6C27EE8-257D-4A61-B1D0-EA59CB20AA14}" type="PERCENTAGE">
                      <a:rPr lang="en-US" sz="1200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[PORCENTAGEM]</a:t>
                    </a:fld>
                    <a:r>
                      <a:rPr lang="en-US" sz="1200" baseline="0" dirty="0" smtClean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83738769295061"/>
                      <c:h val="0.181414825339738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07F-41C9-B8A4-103051FCAC06}"/>
                </c:ext>
              </c:extLst>
            </c:dLbl>
            <c:dLbl>
              <c:idx val="3"/>
              <c:layout>
                <c:manualLayout>
                  <c:x val="1.2495545642672528E-2"/>
                  <c:y val="9.18808761234237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19FF55A-3C0A-4BDC-91EE-D670F7F196BB}" type="CATEGORYNAME">
                      <a:rPr lang="en-US" sz="1800" smtClean="0"/>
                      <a:pPr>
                        <a:defRPr>
                          <a:solidFill>
                            <a:srgbClr val="FF0000"/>
                          </a:solidFill>
                        </a:defRPr>
                      </a:pPr>
                      <a:t>[NOME DA CATEGORIA]</a:t>
                    </a:fld>
                    <a:endParaRPr lang="en-US" sz="1800" dirty="0" smtClean="0"/>
                  </a:p>
                  <a:p>
                    <a:pPr>
                      <a:defRPr>
                        <a:solidFill>
                          <a:srgbClr val="FF0000"/>
                        </a:solidFill>
                      </a:defRPr>
                    </a:pPr>
                    <a:r>
                      <a:rPr lang="en-US" sz="1200" baseline="0" dirty="0" smtClean="0"/>
                      <a:t>R$</a:t>
                    </a:r>
                    <a:fld id="{8F5CAC2C-AB05-4738-9DE7-97309C9DD175}" type="VALUE">
                      <a:rPr lang="en-US" sz="1200" baseline="0" smtClean="0"/>
                      <a:pPr>
                        <a:defRPr>
                          <a:solidFill>
                            <a:srgbClr val="FF0000"/>
                          </a:solidFill>
                        </a:defRPr>
                      </a:pPr>
                      <a:t>[VALOR]</a:t>
                    </a:fld>
                    <a:r>
                      <a:rPr lang="en-US" sz="1200" baseline="0" dirty="0" err="1" smtClean="0"/>
                      <a:t>Mi</a:t>
                    </a:r>
                    <a:r>
                      <a:rPr lang="en-US" sz="1200" baseline="0" dirty="0" smtClean="0"/>
                      <a:t> (</a:t>
                    </a:r>
                    <a:fld id="{B0D8C2DD-E4CB-4970-88C4-839700590284}" type="PERCENTAGE">
                      <a:rPr lang="en-US" sz="1200" baseline="0" smtClean="0"/>
                      <a:pPr>
                        <a:defRPr>
                          <a:solidFill>
                            <a:srgbClr val="FF0000"/>
                          </a:solidFill>
                        </a:defRPr>
                      </a:pPr>
                      <a:t>[PORCENTAGEM]</a:t>
                    </a:fld>
                    <a:r>
                      <a:rPr lang="en-US" sz="1200" baseline="0" dirty="0" smtClean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71119735987197"/>
                      <c:h val="0.181414825339738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7F-41C9-B8A4-103051FCAC06}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A08F297-DFF5-460A-BE51-E31255282C3B}" type="CATEGORYNAME">
                      <a:rPr lang="en-US" sz="1800" smtClean="0"/>
                      <a:pPr>
                        <a:defRPr>
                          <a:solidFill>
                            <a:srgbClr val="00B050"/>
                          </a:solidFill>
                        </a:defRPr>
                      </a:pPr>
                      <a:t>[NOME DA CATEGORIA]</a:t>
                    </a:fld>
                    <a:endParaRPr lang="en-US" sz="1800" dirty="0" smtClean="0"/>
                  </a:p>
                  <a:p>
                    <a:pPr>
                      <a:defRPr>
                        <a:solidFill>
                          <a:srgbClr val="00B050"/>
                        </a:solidFill>
                      </a:defRPr>
                    </a:pPr>
                    <a:r>
                      <a:rPr lang="en-US" sz="1200" baseline="0" dirty="0" smtClean="0"/>
                      <a:t>R$</a:t>
                    </a:r>
                    <a:fld id="{C8172AD1-7685-4D99-ACED-D0867845328C}" type="VALUE">
                      <a:rPr lang="en-US" sz="1200" baseline="0" smtClean="0"/>
                      <a:pPr>
                        <a:defRPr>
                          <a:solidFill>
                            <a:srgbClr val="00B050"/>
                          </a:solidFill>
                        </a:defRPr>
                      </a:pPr>
                      <a:t>[VALOR]</a:t>
                    </a:fld>
                    <a:r>
                      <a:rPr lang="en-US" sz="1200" baseline="0" dirty="0" err="1" smtClean="0"/>
                      <a:t>Mi</a:t>
                    </a:r>
                    <a:r>
                      <a:rPr lang="en-US" sz="1200" baseline="0" dirty="0" smtClean="0"/>
                      <a:t> (</a:t>
                    </a:r>
                    <a:fld id="{41F87D7D-0F31-449C-824A-C50249330DC5}" type="PERCENTAGE">
                      <a:rPr lang="en-US" sz="1200" baseline="0" smtClean="0"/>
                      <a:pPr>
                        <a:defRPr>
                          <a:solidFill>
                            <a:srgbClr val="00B050"/>
                          </a:solidFill>
                        </a:defRPr>
                      </a:pPr>
                      <a:t>[PORCENTAGEM]</a:t>
                    </a:fld>
                    <a:r>
                      <a:rPr lang="en-US" sz="1200" baseline="0" dirty="0" smtClean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96532213389141"/>
                      <c:h val="0.180437271155204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07F-41C9-B8A4-103051FCAC0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Planilha1!$A$2:$A$6</c:f>
              <c:strCache>
                <c:ptCount val="5"/>
                <c:pt idx="0">
                  <c:v>N</c:v>
                </c:pt>
                <c:pt idx="1">
                  <c:v>NE</c:v>
                </c:pt>
                <c:pt idx="2">
                  <c:v>CO</c:v>
                </c:pt>
                <c:pt idx="3">
                  <c:v>SE</c:v>
                </c:pt>
                <c:pt idx="4">
                  <c:v>S</c:v>
                </c:pt>
              </c:strCache>
            </c:strRef>
          </c:cat>
          <c:val>
            <c:numRef>
              <c:f>Planilha1!$B$2:$B$6</c:f>
              <c:numCache>
                <c:formatCode>#,##0_ ;\-#,##0\ </c:formatCode>
                <c:ptCount val="5"/>
                <c:pt idx="0">
                  <c:v>201.94583857000001</c:v>
                </c:pt>
                <c:pt idx="1">
                  <c:v>788.27720424999995</c:v>
                </c:pt>
                <c:pt idx="2">
                  <c:v>338.06035973000002</c:v>
                </c:pt>
                <c:pt idx="3">
                  <c:v>1491.1515564399999</c:v>
                </c:pt>
                <c:pt idx="4">
                  <c:v>684.54257358000007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7F-41C9-B8A4-103051FCAC0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907F-41C9-B8A4-103051FCAC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907F-41C9-B8A4-103051FCAC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907F-41C9-B8A4-103051FCAC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907F-41C9-B8A4-103051FCAC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907F-41C9-B8A4-103051FCAC0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907F-41C9-B8A4-103051FCAC0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907F-41C9-B8A4-103051FCAC0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907F-41C9-B8A4-103051FCAC0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907F-41C9-B8A4-103051FCAC0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907F-41C9-B8A4-103051FCAC0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Planilha1!$A$2:$A$6</c:f>
              <c:strCache>
                <c:ptCount val="5"/>
                <c:pt idx="0">
                  <c:v>N</c:v>
                </c:pt>
                <c:pt idx="1">
                  <c:v>NE</c:v>
                </c:pt>
                <c:pt idx="2">
                  <c:v>CO</c:v>
                </c:pt>
                <c:pt idx="3">
                  <c:v>SE</c:v>
                </c:pt>
                <c:pt idx="4">
                  <c:v>S</c:v>
                </c:pt>
              </c:strCache>
            </c:strRef>
          </c:cat>
          <c:val>
            <c:numRef>
              <c:f>Planilha1!$C$2:$C$6</c:f>
              <c:numCache>
                <c:formatCode>0%</c:formatCode>
                <c:ptCount val="5"/>
                <c:pt idx="0">
                  <c:v>5.763331433860034E-2</c:v>
                </c:pt>
                <c:pt idx="1">
                  <c:v>0.22496639802134699</c:v>
                </c:pt>
                <c:pt idx="2">
                  <c:v>9.6479031782503735E-2</c:v>
                </c:pt>
                <c:pt idx="3">
                  <c:v>0.425559679701003</c:v>
                </c:pt>
                <c:pt idx="4">
                  <c:v>0.19536157615654598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7F-41C9-B8A4-103051FCAC0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957964157898343E-2"/>
          <c:y val="6.9165543148082514E-2"/>
          <c:w val="0.96696326863440374"/>
          <c:h val="0.85535388350961805"/>
        </c:manualLayout>
      </c:layout>
      <c:lineChart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86B-495B-B89C-54956A2311A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86B-495B-B89C-54956A2311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Planilha1!$A$2:$A$19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Planilha1!$B$2:$B$19</c:f>
              <c:numCache>
                <c:formatCode>General</c:formatCode>
                <c:ptCount val="18"/>
                <c:pt idx="0">
                  <c:v>44</c:v>
                </c:pt>
                <c:pt idx="1">
                  <c:v>44</c:v>
                </c:pt>
                <c:pt idx="2">
                  <c:v>48</c:v>
                </c:pt>
                <c:pt idx="3">
                  <c:v>52</c:v>
                </c:pt>
                <c:pt idx="4">
                  <c:v>55</c:v>
                </c:pt>
                <c:pt idx="5">
                  <c:v>63</c:v>
                </c:pt>
                <c:pt idx="6">
                  <c:v>65</c:v>
                </c:pt>
                <c:pt idx="7">
                  <c:v>69</c:v>
                </c:pt>
                <c:pt idx="8">
                  <c:v>76</c:v>
                </c:pt>
                <c:pt idx="9">
                  <c:v>76</c:v>
                </c:pt>
                <c:pt idx="10">
                  <c:v>76</c:v>
                </c:pt>
                <c:pt idx="11">
                  <c:v>76</c:v>
                </c:pt>
                <c:pt idx="12">
                  <c:v>76</c:v>
                </c:pt>
                <c:pt idx="13">
                  <c:v>84</c:v>
                </c:pt>
                <c:pt idx="14">
                  <c:v>84</c:v>
                </c:pt>
                <c:pt idx="15">
                  <c:v>84</c:v>
                </c:pt>
                <c:pt idx="16">
                  <c:v>84</c:v>
                </c:pt>
                <c:pt idx="17">
                  <c:v>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6B-495B-B89C-54956A231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8364736"/>
        <c:axId val="608368344"/>
      </c:lineChart>
      <c:catAx>
        <c:axId val="60836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8368344"/>
        <c:crosses val="autoZero"/>
        <c:auto val="1"/>
        <c:lblAlgn val="ctr"/>
        <c:lblOffset val="100"/>
        <c:noMultiLvlLbl val="0"/>
      </c:catAx>
      <c:valAx>
        <c:axId val="608368344"/>
        <c:scaling>
          <c:orientation val="minMax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6083647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Total Brasil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cap="rnd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1.8274853801169597E-2"/>
                  <c:y val="-5.0835245770400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8EB3-41C2-B235-BEF7E6C5C24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8EB3-41C2-B235-BEF7E6C5C24E}"/>
                </c:ext>
              </c:extLst>
            </c:dLbl>
            <c:dLbl>
              <c:idx val="2"/>
              <c:layout>
                <c:manualLayout>
                  <c:x val="-3.0458089668615983E-3"/>
                  <c:y val="-7.3428688335023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8EB3-41C2-B235-BEF7E6C5C24E}"/>
                </c:ext>
              </c:extLst>
            </c:dLbl>
            <c:dLbl>
              <c:idx val="3"/>
              <c:layout>
                <c:manualLayout>
                  <c:x val="-6.0916179337232252E-3"/>
                  <c:y val="-7.9077048976179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8EB3-41C2-B235-BEF7E6C5C24E}"/>
                </c:ext>
              </c:extLst>
            </c:dLbl>
            <c:dLbl>
              <c:idx val="4"/>
              <c:layout>
                <c:manualLayout>
                  <c:x val="-6.0916179337231965E-3"/>
                  <c:y val="-9.3197950579068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8EB3-41C2-B235-BEF7E6C5C24E}"/>
                </c:ext>
              </c:extLst>
            </c:dLbl>
            <c:dLbl>
              <c:idx val="5"/>
              <c:layout>
                <c:manualLayout>
                  <c:x val="-7.6145224171539957E-3"/>
                  <c:y val="-0.115791393143690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8EB3-41C2-B235-BEF7E6C5C24E}"/>
                </c:ext>
              </c:extLst>
            </c:dLbl>
            <c:dLbl>
              <c:idx val="6"/>
              <c:layout>
                <c:manualLayout>
                  <c:x val="-1.3706140350877192E-2"/>
                  <c:y val="-0.129912294746579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8EB3-41C2-B235-BEF7E6C5C24E}"/>
                </c:ext>
              </c:extLst>
            </c:dLbl>
            <c:dLbl>
              <c:idx val="7"/>
              <c:layout>
                <c:manualLayout>
                  <c:x val="-7.6145224171540521E-3"/>
                  <c:y val="-0.180747540516980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8EB3-41C2-B235-BEF7E6C5C24E}"/>
                </c:ext>
              </c:extLst>
            </c:dLbl>
            <c:dLbl>
              <c:idx val="8"/>
              <c:layout>
                <c:manualLayout>
                  <c:x val="-6.0916179337232529E-3"/>
                  <c:y val="-0.214637704363914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8EB3-41C2-B235-BEF7E6C5C24E}"/>
                </c:ext>
              </c:extLst>
            </c:dLbl>
            <c:dLbl>
              <c:idx val="9"/>
              <c:layout>
                <c:manualLayout>
                  <c:x val="-3.0458089668615983E-3"/>
                  <c:y val="-0.262648769813737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8EB3-41C2-B235-BEF7E6C5C24E}"/>
                </c:ext>
              </c:extLst>
            </c:dLbl>
            <c:dLbl>
              <c:idx val="10"/>
              <c:layout>
                <c:manualLayout>
                  <c:x val="3.0458089668615983E-3"/>
                  <c:y val="-0.293714753340093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EB3-41C2-B235-BEF7E6C5C24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EB3-41C2-B235-BEF7E6C5C24E}"/>
                </c:ext>
              </c:extLst>
            </c:dLbl>
            <c:dLbl>
              <c:idx val="12"/>
              <c:layout>
                <c:manualLayout>
                  <c:x val="-6.0916179337233084E-3"/>
                  <c:y val="-0.333253277828183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EB3-41C2-B235-BEF7E6C5C24E}"/>
                </c:ext>
              </c:extLst>
            </c:dLbl>
            <c:dLbl>
              <c:idx val="13"/>
              <c:layout>
                <c:manualLayout>
                  <c:x val="0"/>
                  <c:y val="-0.36431926135453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8EB3-41C2-B235-BEF7E6C5C24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8EB3-41C2-B235-BEF7E6C5C24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8EB3-41C2-B235-BEF7E6C5C24E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8EB3-41C2-B235-BEF7E6C5C24E}"/>
                </c:ext>
              </c:extLst>
            </c:dLbl>
            <c:dLbl>
              <c:idx val="17"/>
              <c:layout>
                <c:manualLayout>
                  <c:x val="1.1167837200017538E-16"/>
                  <c:y val="-0.392561064560317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8EB3-41C2-B235-BEF7E6C5C24E}"/>
                </c:ext>
              </c:extLst>
            </c:dLbl>
            <c:numFmt formatCode="#,##0" sourceLinked="0"/>
            <c:spPr>
              <a:noFill/>
              <a:ln cap="rnd">
                <a:noFill/>
              </a:ln>
              <a:effectLst/>
            </c:spPr>
            <c:txPr>
              <a:bodyPr rot="0" spcFirstLastPara="1" vertOverflow="ellipsis" wrap="square" lIns="38100" tIns="19050" rIns="38100" bIns="19050" anchor="t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Planilha1!$A$2:$A$19</c:f>
              <c:numCache>
                <c:formatCode>0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Planilha1!$B$2:$B$19</c:f>
              <c:numCache>
                <c:formatCode>General</c:formatCode>
                <c:ptCount val="18"/>
                <c:pt idx="0">
                  <c:v>280.49</c:v>
                </c:pt>
                <c:pt idx="1">
                  <c:v>280.49</c:v>
                </c:pt>
                <c:pt idx="2">
                  <c:v>334.16</c:v>
                </c:pt>
                <c:pt idx="3">
                  <c:v>462.72</c:v>
                </c:pt>
                <c:pt idx="4">
                  <c:v>612.01</c:v>
                </c:pt>
                <c:pt idx="5">
                  <c:v>824.1</c:v>
                </c:pt>
                <c:pt idx="6" formatCode="#,##0.00">
                  <c:v>1009.58</c:v>
                </c:pt>
                <c:pt idx="7" formatCode="#,##0.00">
                  <c:v>1428.61</c:v>
                </c:pt>
                <c:pt idx="8" formatCode="#,##0.00">
                  <c:v>1812.13</c:v>
                </c:pt>
                <c:pt idx="9" formatCode="#,##0.00">
                  <c:v>2217.73</c:v>
                </c:pt>
                <c:pt idx="10" formatCode="#,##0.00">
                  <c:v>2595.71</c:v>
                </c:pt>
                <c:pt idx="11" formatCode="#,##0.00">
                  <c:v>2595.71</c:v>
                </c:pt>
                <c:pt idx="12" formatCode="#,##0.00">
                  <c:v>2994.27</c:v>
                </c:pt>
                <c:pt idx="13" formatCode="#,##0.00">
                  <c:v>3285.31</c:v>
                </c:pt>
                <c:pt idx="14" formatCode="#,##0.00">
                  <c:v>3285.31</c:v>
                </c:pt>
                <c:pt idx="15" formatCode="#,##0.00">
                  <c:v>3285.31</c:v>
                </c:pt>
                <c:pt idx="16" formatCode="#,##0.00">
                  <c:v>3285.31</c:v>
                </c:pt>
                <c:pt idx="17" formatCode="#,##0.00">
                  <c:v>3503.98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B3-41C2-B235-BEF7E6C5C24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N+NE+CO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1.3706140350877192E-2"/>
                  <c:y val="-1.9769262244044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EB3-41C2-B235-BEF7E6C5C24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0747441520467832E-2"/>
                      <c:h val="8.7803766166764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8EB3-41C2-B235-BEF7E6C5C24E}"/>
                </c:ext>
              </c:extLst>
            </c:dLbl>
            <c:dLbl>
              <c:idx val="2"/>
              <c:layout>
                <c:manualLayout>
                  <c:x val="1.3959796500021923E-17"/>
                  <c:y val="-2.5417622885200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EB3-41C2-B235-BEF7E6C5C24E}"/>
                </c:ext>
              </c:extLst>
            </c:dLbl>
            <c:dLbl>
              <c:idx val="3"/>
              <c:layout>
                <c:manualLayout>
                  <c:x val="0"/>
                  <c:y val="-3.9538524488089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EB3-41C2-B235-BEF7E6C5C24E}"/>
                </c:ext>
              </c:extLst>
            </c:dLbl>
            <c:dLbl>
              <c:idx val="4"/>
              <c:layout>
                <c:manualLayout>
                  <c:x val="-1.5229044834307991E-3"/>
                  <c:y val="-5.6483606411556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EB3-41C2-B235-BEF7E6C5C24E}"/>
                </c:ext>
              </c:extLst>
            </c:dLbl>
            <c:dLbl>
              <c:idx val="5"/>
              <c:layout>
                <c:manualLayout>
                  <c:x val="-7.6145224171539957E-3"/>
                  <c:y val="-6.2131967052712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EB3-41C2-B235-BEF7E6C5C24E}"/>
                </c:ext>
              </c:extLst>
            </c:dLbl>
            <c:dLbl>
              <c:idx val="6"/>
              <c:layout>
                <c:manualLayout>
                  <c:x val="-4.5687134502923974E-3"/>
                  <c:y val="-7.342868833502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EB3-41C2-B235-BEF7E6C5C24E}"/>
                </c:ext>
              </c:extLst>
            </c:dLbl>
            <c:dLbl>
              <c:idx val="7"/>
              <c:layout>
                <c:manualLayout>
                  <c:x val="-3.0458089668616542E-3"/>
                  <c:y val="-8.4725409617334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EB3-41C2-B235-BEF7E6C5C24E}"/>
                </c:ext>
              </c:extLst>
            </c:dLbl>
            <c:dLbl>
              <c:idx val="8"/>
              <c:layout>
                <c:manualLayout>
                  <c:x val="-4.5687134502923974E-3"/>
                  <c:y val="-0.107318852181957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EB3-41C2-B235-BEF7E6C5C24E}"/>
                </c:ext>
              </c:extLst>
            </c:dLbl>
            <c:dLbl>
              <c:idx val="9"/>
              <c:layout>
                <c:manualLayout>
                  <c:x val="1.5229044834307991E-3"/>
                  <c:y val="-0.121439753784846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8EB3-41C2-B235-BEF7E6C5C24E}"/>
                </c:ext>
              </c:extLst>
            </c:dLbl>
            <c:dLbl>
              <c:idx val="10"/>
              <c:layout>
                <c:manualLayout>
                  <c:x val="1.5229044834307991E-3"/>
                  <c:y val="-0.129912294746579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EB3-41C2-B235-BEF7E6C5C24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8EB3-41C2-B235-BEF7E6C5C24E}"/>
                </c:ext>
              </c:extLst>
            </c:dLbl>
            <c:dLbl>
              <c:idx val="12"/>
              <c:layout>
                <c:manualLayout>
                  <c:x val="-6.0916179337233084E-3"/>
                  <c:y val="-0.144033196349468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8EB3-41C2-B235-BEF7E6C5C24E}"/>
                </c:ext>
              </c:extLst>
            </c:dLbl>
            <c:dLbl>
              <c:idx val="13"/>
              <c:layout>
                <c:manualLayout>
                  <c:x val="-4.5687134502923974E-3"/>
                  <c:y val="-0.158154097952358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8EB3-41C2-B235-BEF7E6C5C24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8EB3-41C2-B235-BEF7E6C5C24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8EB3-41C2-B235-BEF7E6C5C24E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8EB3-41C2-B235-BEF7E6C5C24E}"/>
                </c:ext>
              </c:extLst>
            </c:dLbl>
            <c:dLbl>
              <c:idx val="17"/>
              <c:layout>
                <c:manualLayout>
                  <c:x val="-3.0458089668615983E-3"/>
                  <c:y val="-0.166626638914091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8EB3-41C2-B235-BEF7E6C5C24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Planilha1!$A$2:$A$19</c:f>
              <c:numCache>
                <c:formatCode>0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Planilha1!$C$2:$C$19</c:f>
              <c:numCache>
                <c:formatCode>General</c:formatCode>
                <c:ptCount val="18"/>
                <c:pt idx="0">
                  <c:v>86.12</c:v>
                </c:pt>
                <c:pt idx="1">
                  <c:v>86.12</c:v>
                </c:pt>
                <c:pt idx="2">
                  <c:v>113.73</c:v>
                </c:pt>
                <c:pt idx="3">
                  <c:v>162.16999999999999</c:v>
                </c:pt>
                <c:pt idx="4">
                  <c:v>215.33</c:v>
                </c:pt>
                <c:pt idx="5">
                  <c:v>295.33999999999997</c:v>
                </c:pt>
                <c:pt idx="6">
                  <c:v>368.33</c:v>
                </c:pt>
                <c:pt idx="7">
                  <c:v>533.6</c:v>
                </c:pt>
                <c:pt idx="8">
                  <c:v>680.49</c:v>
                </c:pt>
                <c:pt idx="9">
                  <c:v>837.05</c:v>
                </c:pt>
                <c:pt idx="10">
                  <c:v>974.81</c:v>
                </c:pt>
                <c:pt idx="11">
                  <c:v>974.81</c:v>
                </c:pt>
                <c:pt idx="12" formatCode="#,##0.00">
                  <c:v>1135.3499999999999</c:v>
                </c:pt>
                <c:pt idx="13" formatCode="#,##0.00">
                  <c:v>1249.28</c:v>
                </c:pt>
                <c:pt idx="14" formatCode="#,##0.00">
                  <c:v>1249.28</c:v>
                </c:pt>
                <c:pt idx="15" formatCode="#,##0.00">
                  <c:v>1249.28</c:v>
                </c:pt>
                <c:pt idx="16" formatCode="#,##0.00">
                  <c:v>1249.28</c:v>
                </c:pt>
                <c:pt idx="17" formatCode="#,##0.00">
                  <c:v>1328.28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B3-41C2-B235-BEF7E6C5C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7930912"/>
        <c:axId val="557931240"/>
      </c:areaChart>
      <c:catAx>
        <c:axId val="55793091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7931240"/>
        <c:crosses val="autoZero"/>
        <c:auto val="1"/>
        <c:lblAlgn val="ctr"/>
        <c:lblOffset val="100"/>
        <c:noMultiLvlLbl val="0"/>
      </c:catAx>
      <c:valAx>
        <c:axId val="557931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7930912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776625942586372E-2"/>
          <c:y val="3.8565261836595366E-2"/>
          <c:w val="0.89014199068055866"/>
          <c:h val="0.84503224492060713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'[Relação de equipamentos apoiados SOS_06.06.19_AV08.xlsx]DADOS CONSOLIDADOS'!$C$12</c:f>
              <c:strCache>
                <c:ptCount val="1"/>
                <c:pt idx="0">
                  <c:v>nº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D292-4DE2-838E-92DD85091260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D292-4DE2-838E-92DD85091260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D292-4DE2-838E-92DD85091260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7-D292-4DE2-838E-92DD85091260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9-D292-4DE2-838E-92DD85091260}"/>
              </c:ext>
            </c:extLst>
          </c:dPt>
          <c:dLbls>
            <c:dLbl>
              <c:idx val="0"/>
              <c:layout>
                <c:manualLayout>
                  <c:x val="8.5406916884274587E-3"/>
                  <c:y val="-2.4541530259651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292-4DE2-838E-92DD85091260}"/>
                </c:ext>
              </c:extLst>
            </c:dLbl>
            <c:dLbl>
              <c:idx val="1"/>
              <c:layout>
                <c:manualLayout>
                  <c:x val="2.1351729221068742E-3"/>
                  <c:y val="-2.8047463153887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292-4DE2-838E-92DD85091260}"/>
                </c:ext>
              </c:extLst>
            </c:dLbl>
            <c:dLbl>
              <c:idx val="2"/>
              <c:layout>
                <c:manualLayout>
                  <c:x val="1.0675864610534372E-2"/>
                  <c:y val="-3.1553396048123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292-4DE2-838E-92DD85091260}"/>
                </c:ext>
              </c:extLst>
            </c:dLbl>
            <c:dLbl>
              <c:idx val="3"/>
              <c:layout>
                <c:manualLayout>
                  <c:x val="1.4946210454747963E-2"/>
                  <c:y val="-2.1035597365415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292-4DE2-838E-92DD85091260}"/>
                </c:ext>
              </c:extLst>
            </c:dLbl>
            <c:dLbl>
              <c:idx val="4"/>
              <c:layout>
                <c:manualLayout>
                  <c:x val="1.0675864610534372E-2"/>
                  <c:y val="-1.0517798682707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292-4DE2-838E-92DD850912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'[Relação de equipamentos apoiados SOS_06.06.19_AV08.xlsx]DADOS CONSOLIDADOS'!$B$13:$B$17</c:f>
              <c:strCache>
                <c:ptCount val="5"/>
                <c:pt idx="0">
                  <c:v>FINEP</c:v>
                </c:pt>
                <c:pt idx="1">
                  <c:v>FAPERJ</c:v>
                </c:pt>
                <c:pt idx="2">
                  <c:v>CAPES</c:v>
                </c:pt>
                <c:pt idx="3">
                  <c:v>CNPQ</c:v>
                </c:pt>
                <c:pt idx="4">
                  <c:v>OUTROS</c:v>
                </c:pt>
              </c:strCache>
            </c:strRef>
          </c:cat>
          <c:val>
            <c:numRef>
              <c:f>'[Relação de equipamentos apoiados SOS_06.06.19_AV08.xlsx]DADOS CONSOLIDADOS'!$C$13:$C$17</c:f>
              <c:numCache>
                <c:formatCode>General</c:formatCode>
                <c:ptCount val="5"/>
                <c:pt idx="0">
                  <c:v>51</c:v>
                </c:pt>
                <c:pt idx="1">
                  <c:v>11</c:v>
                </c:pt>
                <c:pt idx="2">
                  <c:v>9</c:v>
                </c:pt>
                <c:pt idx="3">
                  <c:v>6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92-4DE2-838E-92DD850912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3748168"/>
        <c:axId val="253748496"/>
        <c:axId val="0"/>
      </c:bar3DChart>
      <c:catAx>
        <c:axId val="253748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3748496"/>
        <c:crosses val="autoZero"/>
        <c:auto val="1"/>
        <c:lblAlgn val="ctr"/>
        <c:lblOffset val="100"/>
        <c:noMultiLvlLbl val="0"/>
      </c:catAx>
      <c:valAx>
        <c:axId val="253748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3748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'[Relação de equipamentos apoiados SOS_06.06.19_AV08.xlsx]DADOS CONSOLIDADOS'!$C$22</c:f>
              <c:strCache>
                <c:ptCount val="1"/>
                <c:pt idx="0">
                  <c:v>nº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'[Relação de equipamentos apoiados SOS_06.06.19_AV08.xlsx]DADOS CONSOLIDADOS'!$B$23:$B$30</c:f>
              <c:strCache>
                <c:ptCount val="8"/>
                <c:pt idx="0">
                  <c:v>ESPECTRÔMETRO DE MASSAS</c:v>
                </c:pt>
                <c:pt idx="1">
                  <c:v>MICROSCÓPIO ELETRÔNICO DE VARREDURA</c:v>
                </c:pt>
                <c:pt idx="2">
                  <c:v>MICROSCÓPIO ELETRÔNICO DE TRANSMISSÃO</c:v>
                </c:pt>
                <c:pt idx="3">
                  <c:v>DIFRATÔMETRO</c:v>
                </c:pt>
                <c:pt idx="4">
                  <c:v>CITÔMETRO DE FLUXO</c:v>
                </c:pt>
                <c:pt idx="5">
                  <c:v>ACELERADOR </c:v>
                </c:pt>
                <c:pt idx="6">
                  <c:v>ESPECTRÔMETRO DE FLUORESCÊNCIA DE RAIOS X</c:v>
                </c:pt>
                <c:pt idx="7">
                  <c:v>LIQUEFATORA</c:v>
                </c:pt>
              </c:strCache>
            </c:strRef>
          </c:cat>
          <c:val>
            <c:numRef>
              <c:f>'[Relação de equipamentos apoiados SOS_06.06.19_AV08.xlsx]DADOS CONSOLIDADOS'!$C$23:$C$30</c:f>
              <c:numCache>
                <c:formatCode>General</c:formatCode>
                <c:ptCount val="8"/>
                <c:pt idx="0">
                  <c:v>13</c:v>
                </c:pt>
                <c:pt idx="1">
                  <c:v>10</c:v>
                </c:pt>
                <c:pt idx="2">
                  <c:v>9</c:v>
                </c:pt>
                <c:pt idx="3">
                  <c:v>7</c:v>
                </c:pt>
                <c:pt idx="4">
                  <c:v>5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59-490A-8371-1AD9A4AFD70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14157032"/>
        <c:axId val="517168728"/>
      </c:barChart>
      <c:catAx>
        <c:axId val="514157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17168728"/>
        <c:crosses val="autoZero"/>
        <c:auto val="1"/>
        <c:lblAlgn val="ctr"/>
        <c:lblOffset val="100"/>
        <c:noMultiLvlLbl val="0"/>
      </c:catAx>
      <c:valAx>
        <c:axId val="517168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41570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2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>
          <a:outerShdw blurRad="50800" dist="50800" dir="5400000" algn="ctr" rotWithShape="0">
            <a:schemeClr val="bg1"/>
          </a:outerShdw>
        </a:effectLst>
        <a:scene3d>
          <a:camera prst="orthographicFront"/>
          <a:lightRig rig="threePt" dir="t"/>
        </a:scene3d>
        <a:sp3d prstMaterial="matte"/>
      </c:spPr>
    </c:sideWall>
    <c:backWall>
      <c:thickness val="0"/>
      <c:spPr>
        <a:noFill/>
        <a:ln>
          <a:noFill/>
        </a:ln>
        <a:effectLst>
          <a:outerShdw blurRad="50800" dist="50800" dir="5400000" algn="ctr" rotWithShape="0">
            <a:schemeClr val="bg1"/>
          </a:outerShdw>
        </a:effectLst>
        <a:scene3d>
          <a:camera prst="orthographicFront"/>
          <a:lightRig rig="threePt" dir="t"/>
        </a:scene3d>
        <a:sp3d prstMaterial="matte"/>
      </c:spPr>
    </c:backWall>
    <c:plotArea>
      <c:layout>
        <c:manualLayout>
          <c:layoutTarget val="inner"/>
          <c:xMode val="edge"/>
          <c:yMode val="edge"/>
          <c:x val="1.6723681211440963E-2"/>
          <c:y val="0"/>
          <c:w val="0.96655263757711807"/>
          <c:h val="0.780759350393700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Valor apoiado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2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796-4553-81A3-8F42569D51C3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8796-4553-81A3-8F42569D51C3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796-4553-81A3-8F42569D51C3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8796-4553-81A3-8F42569D51C3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8796-4553-81A3-8F42569D51C3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8796-4553-81A3-8F42569D51C3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8796-4553-81A3-8F42569D51C3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8796-4553-81A3-8F42569D51C3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8796-4553-81A3-8F42569D51C3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8796-4553-81A3-8F42569D51C3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8796-4553-81A3-8F42569D51C3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E-8796-4553-81A3-8F42569D51C3}"/>
              </c:ext>
            </c:extLst>
          </c:dPt>
          <c:dLbls>
            <c:numFmt formatCode="#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Planilha1!$A$2:$A$38</c:f>
              <c:strCache>
                <c:ptCount val="37"/>
                <c:pt idx="0">
                  <c:v>CBPF</c:v>
                </c:pt>
                <c:pt idx="1">
                  <c:v>CEFET-RJ</c:v>
                </c:pt>
                <c:pt idx="2">
                  <c:v>INMETRO-RJ</c:v>
                </c:pt>
                <c:pt idx="3">
                  <c:v>INT</c:v>
                </c:pt>
                <c:pt idx="4">
                  <c:v>PUC-RIO</c:v>
                </c:pt>
                <c:pt idx="5">
                  <c:v>UEL</c:v>
                </c:pt>
                <c:pt idx="6">
                  <c:v>UEM</c:v>
                </c:pt>
                <c:pt idx="7">
                  <c:v>UERJ</c:v>
                </c:pt>
                <c:pt idx="8">
                  <c:v>UFCSPA</c:v>
                </c:pt>
                <c:pt idx="9">
                  <c:v>UFES</c:v>
                </c:pt>
                <c:pt idx="10">
                  <c:v>UFF</c:v>
                </c:pt>
                <c:pt idx="11">
                  <c:v>UFJF</c:v>
                </c:pt>
                <c:pt idx="12">
                  <c:v>UFMG</c:v>
                </c:pt>
                <c:pt idx="13">
                  <c:v>UFOP</c:v>
                </c:pt>
                <c:pt idx="14">
                  <c:v>UFPR</c:v>
                </c:pt>
                <c:pt idx="15">
                  <c:v>UFRGS</c:v>
                </c:pt>
                <c:pt idx="16">
                  <c:v>UFRJ</c:v>
                </c:pt>
                <c:pt idx="17">
                  <c:v>UFSC</c:v>
                </c:pt>
                <c:pt idx="18">
                  <c:v>UFSM</c:v>
                </c:pt>
                <c:pt idx="19">
                  <c:v>UNICAMP</c:v>
                </c:pt>
                <c:pt idx="20">
                  <c:v>UNICENTRO</c:v>
                </c:pt>
                <c:pt idx="21">
                  <c:v>UNIFAL-MG</c:v>
                </c:pt>
                <c:pt idx="22">
                  <c:v>UNIFESP</c:v>
                </c:pt>
                <c:pt idx="23">
                  <c:v>UNISINOS</c:v>
                </c:pt>
                <c:pt idx="24">
                  <c:v>USP</c:v>
                </c:pt>
                <c:pt idx="25">
                  <c:v>EMBRAPA</c:v>
                </c:pt>
                <c:pt idx="26">
                  <c:v>FUB</c:v>
                </c:pt>
                <c:pt idx="27">
                  <c:v>FUFMT</c:v>
                </c:pt>
                <c:pt idx="28">
                  <c:v>ITP</c:v>
                </c:pt>
                <c:pt idx="29">
                  <c:v>UFBA</c:v>
                </c:pt>
                <c:pt idx="30">
                  <c:v>UFCG</c:v>
                </c:pt>
                <c:pt idx="31">
                  <c:v>UFMA</c:v>
                </c:pt>
                <c:pt idx="32">
                  <c:v>UFPB</c:v>
                </c:pt>
                <c:pt idx="33">
                  <c:v>UFPE</c:v>
                </c:pt>
                <c:pt idx="34">
                  <c:v>UFRPE</c:v>
                </c:pt>
                <c:pt idx="35">
                  <c:v>UFS</c:v>
                </c:pt>
                <c:pt idx="36">
                  <c:v>UNIVASF</c:v>
                </c:pt>
              </c:strCache>
            </c:strRef>
          </c:cat>
          <c:val>
            <c:numRef>
              <c:f>Planilha1!$B$2:$B$38</c:f>
              <c:numCache>
                <c:formatCode>_("R$"* #,##0.00_);_("R$"* \(#,##0.00\);_("R$"* "-"??_);_(@_)</c:formatCode>
                <c:ptCount val="37"/>
                <c:pt idx="0">
                  <c:v>131170</c:v>
                </c:pt>
                <c:pt idx="1">
                  <c:v>199156</c:v>
                </c:pt>
                <c:pt idx="2">
                  <c:v>429970</c:v>
                </c:pt>
                <c:pt idx="3">
                  <c:v>240478</c:v>
                </c:pt>
                <c:pt idx="4">
                  <c:v>299474</c:v>
                </c:pt>
                <c:pt idx="5">
                  <c:v>80796</c:v>
                </c:pt>
                <c:pt idx="6">
                  <c:v>56986</c:v>
                </c:pt>
                <c:pt idx="7">
                  <c:v>992433</c:v>
                </c:pt>
                <c:pt idx="8">
                  <c:v>68000</c:v>
                </c:pt>
                <c:pt idx="9">
                  <c:v>143490</c:v>
                </c:pt>
                <c:pt idx="10">
                  <c:v>285797</c:v>
                </c:pt>
                <c:pt idx="11">
                  <c:v>42499</c:v>
                </c:pt>
                <c:pt idx="12">
                  <c:v>320609</c:v>
                </c:pt>
                <c:pt idx="13">
                  <c:v>99910</c:v>
                </c:pt>
                <c:pt idx="14">
                  <c:v>218718</c:v>
                </c:pt>
                <c:pt idx="15">
                  <c:v>67641</c:v>
                </c:pt>
                <c:pt idx="16">
                  <c:v>1159975</c:v>
                </c:pt>
                <c:pt idx="17">
                  <c:v>294029</c:v>
                </c:pt>
                <c:pt idx="18">
                  <c:v>71772</c:v>
                </c:pt>
                <c:pt idx="19">
                  <c:v>93285</c:v>
                </c:pt>
                <c:pt idx="20">
                  <c:v>119123</c:v>
                </c:pt>
                <c:pt idx="21">
                  <c:v>26818</c:v>
                </c:pt>
                <c:pt idx="22">
                  <c:v>99900</c:v>
                </c:pt>
                <c:pt idx="23">
                  <c:v>195278</c:v>
                </c:pt>
                <c:pt idx="24">
                  <c:v>194798</c:v>
                </c:pt>
                <c:pt idx="25">
                  <c:v>277851</c:v>
                </c:pt>
                <c:pt idx="26">
                  <c:v>394267</c:v>
                </c:pt>
                <c:pt idx="27">
                  <c:v>38295</c:v>
                </c:pt>
                <c:pt idx="28">
                  <c:v>47051</c:v>
                </c:pt>
                <c:pt idx="29">
                  <c:v>60410</c:v>
                </c:pt>
                <c:pt idx="30">
                  <c:v>189005</c:v>
                </c:pt>
                <c:pt idx="31">
                  <c:v>99384</c:v>
                </c:pt>
                <c:pt idx="32">
                  <c:v>76218</c:v>
                </c:pt>
                <c:pt idx="33">
                  <c:v>281875</c:v>
                </c:pt>
                <c:pt idx="34">
                  <c:v>37003</c:v>
                </c:pt>
                <c:pt idx="35">
                  <c:v>47305</c:v>
                </c:pt>
                <c:pt idx="36">
                  <c:v>192200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8796-4553-81A3-8F42569D51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box"/>
        <c:axId val="556649096"/>
        <c:axId val="556650736"/>
        <c:axId val="0"/>
      </c:bar3DChart>
      <c:catAx>
        <c:axId val="556649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6650736"/>
        <c:crosses val="autoZero"/>
        <c:auto val="1"/>
        <c:lblAlgn val="ctr"/>
        <c:lblOffset val="100"/>
        <c:noMultiLvlLbl val="0"/>
      </c:catAx>
      <c:valAx>
        <c:axId val="556650736"/>
        <c:scaling>
          <c:orientation val="minMax"/>
        </c:scaling>
        <c:delete val="1"/>
        <c:axPos val="l"/>
        <c:numFmt formatCode="_(&quot;R$&quot;* #,##0.00_);_(&quot;R$&quot;* \(#,##0.00\);_(&quot;R$&quot;* &quot;-&quot;??_);_(@_)" sourceLinked="1"/>
        <c:majorTickMark val="none"/>
        <c:minorTickMark val="none"/>
        <c:tickLblPos val="nextTo"/>
        <c:crossAx val="556649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'[Relação de equipamentos apoiados SOS_06.06.19_AV08.xlsx]DADOS CONSOLIDADOS'!$I$131</c:f>
              <c:strCache>
                <c:ptCount val="1"/>
                <c:pt idx="0">
                  <c:v>Valor apoiado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D05-4B32-BBD5-F47CAF2323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D05-4B32-BBD5-F47CAF2323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D05-4B32-BBD5-F47CAF2323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D05-4B32-BBD5-F47CAF23236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CD05-4B32-BBD5-F47CAF232363}"/>
              </c:ext>
            </c:extLst>
          </c:dPt>
          <c:dLbls>
            <c:dLbl>
              <c:idx val="0"/>
              <c:layout>
                <c:manualLayout>
                  <c:x val="-3.734916964267334E-2"/>
                  <c:y val="0.114211925809329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D05-4B32-BBD5-F47CAF232363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193DB4-D71C-4110-A9BD-66D4913AAD7E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18%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D05-4B32-BBD5-F47CAF23236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D05-4B32-BBD5-F47CAF232363}"/>
                </c:ext>
              </c:extLst>
            </c:dLbl>
            <c:dLbl>
              <c:idx val="3"/>
              <c:layout>
                <c:manualLayout>
                  <c:x val="3.734916964267334E-2"/>
                  <c:y val="2.35142200195678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EF71A8C-EDEF-47EB-BE35-B40BE267C922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33194589173839"/>
                      <c:h val="0.146812844530272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D05-4B32-BBD5-F47CAF232363}"/>
                </c:ext>
              </c:extLst>
            </c:dLbl>
            <c:dLbl>
              <c:idx val="4"/>
              <c:layout>
                <c:manualLayout>
                  <c:x val="1.7429612499914225E-2"/>
                  <c:y val="-7.6980188163311164E-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4368999993138"/>
                      <c:h val="0.131007797251878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D05-4B32-BBD5-F47CAF23236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'[Relação de equipamentos apoiados SOS_06.06.19_AV08.xlsx]DADOS CONSOLIDADOS'!$H$132:$H$136</c:f>
              <c:strCache>
                <c:ptCount val="5"/>
                <c:pt idx="0">
                  <c:v>SUDESTE</c:v>
                </c:pt>
                <c:pt idx="1">
                  <c:v>SUL</c:v>
                </c:pt>
                <c:pt idx="2">
                  <c:v>NORDESTE</c:v>
                </c:pt>
                <c:pt idx="3">
                  <c:v>CENTRO-OESTE</c:v>
                </c:pt>
                <c:pt idx="4">
                  <c:v>NORTE</c:v>
                </c:pt>
              </c:strCache>
            </c:strRef>
          </c:cat>
          <c:val>
            <c:numRef>
              <c:f>'[Relação de equipamentos apoiados SOS_06.06.19_AV08.xlsx]DADOS CONSOLIDADOS'!$I$132:$I$136</c:f>
              <c:numCache>
                <c:formatCode>"R$"#,##0.00_);\("R$"#,##0.00\)</c:formatCode>
                <c:ptCount val="5"/>
                <c:pt idx="0">
                  <c:v>4559762</c:v>
                </c:pt>
                <c:pt idx="1">
                  <c:v>1503117</c:v>
                </c:pt>
                <c:pt idx="2">
                  <c:v>1030451</c:v>
                </c:pt>
                <c:pt idx="3">
                  <c:v>579639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05-4B32-BBD5-F47CAF23236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40000"/>
            <a:lumOff val="60000"/>
          </a:schemeClr>
        </a:solidFill>
        <a:round/>
      </a:ln>
    </cs:spPr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1B3480-4524-4B81-9E33-A008E6CBE40C}" type="datetimeFigureOut">
              <a:rPr lang="pt-BR"/>
              <a:pPr>
                <a:defRPr/>
              </a:pPr>
              <a:t>07/06/2019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B6C6DA-EBF9-4B25-8A82-1086D48013A4}" type="slidenum">
              <a:rPr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412C0E4-C2ED-44C6-B95F-85EDB8680D90}" type="datetimeFigureOut">
              <a:rPr lang="pt-BR"/>
              <a:pPr>
                <a:defRPr/>
              </a:pPr>
              <a:t>07/06/2019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Editar estilos de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C445B1-F7E4-4BD3-9994-5B212BB78C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12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A707875-07F5-4637-8D6B-737936AEBFFB}" type="slidenum">
              <a:rPr lang="pt-BR" altLang="pt-BR" smtClean="0"/>
              <a:pPr/>
              <a:t>4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F9E363C-F8C8-4180-A51F-58BF24CA04A4}" type="slidenum">
              <a:rPr lang="pt-BR" altLang="pt-BR" smtClean="0"/>
              <a:pPr/>
              <a:t>15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A9D80E1-DA31-44DD-93CE-1CCF34F58874}" type="slidenum">
              <a:rPr lang="pt-BR" altLang="pt-BR" smtClean="0"/>
              <a:pPr/>
              <a:t>18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855556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A9D80E1-DA31-44DD-93CE-1CCF34F58874}" type="slidenum">
              <a:rPr lang="pt-BR" altLang="pt-BR" smtClean="0"/>
              <a:pPr/>
              <a:t>19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951781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A9D80E1-DA31-44DD-93CE-1CCF34F58874}" type="slidenum">
              <a:rPr lang="pt-BR" altLang="pt-BR" smtClean="0"/>
              <a:pPr/>
              <a:t>20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BE36DA0-C19C-460E-8CA0-9C0059874048}" type="slidenum">
              <a:rPr lang="pt-BR" altLang="pt-BR" smtClean="0"/>
              <a:pPr/>
              <a:t>21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9D29A93-FB44-45F5-B8CB-15AD8066C014}" type="slidenum">
              <a:rPr lang="pt-BR" altLang="pt-BR" smtClean="0"/>
              <a:pPr/>
              <a:t>22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1BF4CF-CFC6-4243-9333-E2408DCD2112}" type="slidenum">
              <a:rPr lang="pt-BR" altLang="pt-BR" smtClean="0"/>
              <a:pPr/>
              <a:t>23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8861E5B-AE6E-4DEB-AC1F-49BA4B4BE7A8}" type="slidenum">
              <a:rPr lang="pt-BR" altLang="pt-BR" smtClean="0"/>
              <a:pPr/>
              <a:t>25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D044794-807C-4E0E-A526-86846F325C48}" type="slidenum">
              <a:rPr lang="pt-BR" altLang="pt-BR" smtClean="0"/>
              <a:pPr/>
              <a:t>26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62048D-144D-4C0E-9B0E-8605F4826373}" type="slidenum">
              <a:rPr lang="pt-BR" altLang="pt-BR" smtClean="0"/>
              <a:pPr/>
              <a:t>27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33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45C498C-6AE6-4A49-A9A4-BF17D59BE0AA}" type="slidenum">
              <a:rPr lang="pt-BR" altLang="pt-BR" smtClean="0"/>
              <a:pPr/>
              <a:t>5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DC8DF14-C1AC-4724-B302-8B1ACB82F7CB}" type="slidenum">
              <a:rPr lang="pt-BR" altLang="pt-BR" smtClean="0"/>
              <a:pPr/>
              <a:t>31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B2AD948-523C-4671-AAFC-923EEE344F74}" type="slidenum">
              <a:rPr lang="pt-BR" altLang="pt-BR" smtClean="0"/>
              <a:pPr/>
              <a:t>32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C9CB2E0-7C1E-4291-AAA1-E2ED8D0CDCC9}" type="slidenum">
              <a:rPr lang="pt-BR" altLang="pt-BR" smtClean="0"/>
              <a:pPr/>
              <a:t>33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765472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C9CB2E0-7C1E-4291-AAA1-E2ED8D0CDCC9}" type="slidenum">
              <a:rPr lang="pt-BR" altLang="pt-BR" smtClean="0"/>
              <a:pPr/>
              <a:t>34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0E34CD8-561E-48A2-8B33-01C777B6FB98}" type="slidenum">
              <a:rPr lang="pt-BR" altLang="pt-BR" smtClean="0"/>
              <a:pPr/>
              <a:t>35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0E34CD8-561E-48A2-8B33-01C777B6FB98}" type="slidenum">
              <a:rPr lang="pt-BR" altLang="pt-BR" smtClean="0"/>
              <a:pPr/>
              <a:t>36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7150241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0E34CD8-561E-48A2-8B33-01C777B6FB98}" type="slidenum">
              <a:rPr lang="pt-BR" altLang="pt-BR" smtClean="0"/>
              <a:pPr/>
              <a:t>37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9663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3BACF60-BDAC-422B-A638-65041335F1A6}" type="slidenum">
              <a:rPr lang="pt-BR" altLang="pt-BR" smtClean="0"/>
              <a:pPr/>
              <a:t>7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852388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93D3ADA-5E8F-4755-B1F6-A3495CB9DA98}" type="slidenum">
              <a:rPr lang="pt-BR" altLang="pt-BR" smtClean="0"/>
              <a:pPr/>
              <a:t>9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70289FF-067D-4F20-BBC8-D5C4D4E819AE}" type="slidenum">
              <a:rPr lang="pt-BR" altLang="pt-BR" smtClean="0"/>
              <a:pPr/>
              <a:t>10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CC7AAE7-7CA2-449B-A2CF-4AF8611F3198}" type="slidenum">
              <a:rPr lang="pt-BR" altLang="pt-BR" smtClean="0"/>
              <a:pPr/>
              <a:t>11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829A042-BF10-4A94-BD0A-6432306BA1D9}" type="slidenum">
              <a:rPr lang="pt-BR" altLang="pt-BR" smtClean="0"/>
              <a:pPr/>
              <a:t>12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A006542-182F-4B8E-93FB-D1E54BDDE2C4}" type="slidenum">
              <a:rPr lang="pt-BR" altLang="pt-BR" smtClean="0"/>
              <a:pPr/>
              <a:t>13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09D418D-C688-45F6-AD6D-8B2B87C4B10C}" type="slidenum">
              <a:rPr lang="pt-BR" altLang="pt-BR" smtClean="0"/>
              <a:pPr/>
              <a:t>14</a:t>
            </a:fld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www.propesp.ufpa.br/wpctinfra/imagens/banne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5"/>
          <a:stretch>
            <a:fillRect/>
          </a:stretch>
        </p:blipFill>
        <p:spPr bwMode="auto">
          <a:xfrm>
            <a:off x="4391025" y="3473450"/>
            <a:ext cx="4732338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6219825" y="1663700"/>
            <a:ext cx="2314575" cy="92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 userDrawn="1"/>
        </p:nvSpPr>
        <p:spPr>
          <a:xfrm>
            <a:off x="7472363" y="1160463"/>
            <a:ext cx="1185862" cy="638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03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>
            <a:spLocks noChangeArrowheads="1"/>
          </p:cNvSpPr>
          <p:nvPr userDrawn="1"/>
        </p:nvSpPr>
        <p:spPr bwMode="auto">
          <a:xfrm>
            <a:off x="8469313" y="6494463"/>
            <a:ext cx="436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fld id="{F1DACC33-D0F3-45BB-985D-CAC9FB271B1D}" type="slidenum">
              <a:rPr lang="pt-BR" altLang="pt-BR" sz="1200" smtClean="0"/>
              <a:pPr>
                <a:defRPr/>
              </a:pPr>
              <a:t>‹nº›</a:t>
            </a:fld>
            <a:endParaRPr lang="pt-BR" altLang="pt-BR" sz="120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980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0514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513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/>
          <p:cNvSpPr txBox="1">
            <a:spLocks/>
          </p:cNvSpPr>
          <p:nvPr userDrawn="1"/>
        </p:nvSpPr>
        <p:spPr>
          <a:xfrm>
            <a:off x="419100" y="2749550"/>
            <a:ext cx="3876675" cy="561975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2"/>
                </a:solidFill>
              </a:rPr>
              <a:t>SAC: </a:t>
            </a:r>
            <a:r>
              <a:rPr lang="en-US" sz="1200" b="0" dirty="0" smtClean="0">
                <a:solidFill>
                  <a:schemeClr val="bg2"/>
                </a:solidFill>
              </a:rPr>
              <a:t>21 2555-0555 | sac@finep.gov.br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2"/>
                </a:solidFill>
              </a:rPr>
              <a:t>Ouvidoria: </a:t>
            </a:r>
            <a:r>
              <a:rPr lang="en-US" sz="1200" b="0" dirty="0" smtClean="0">
                <a:solidFill>
                  <a:schemeClr val="bg2"/>
                </a:solidFill>
              </a:rPr>
              <a:t>21 2557-2414 | ouvidoria@finep.gov.br</a:t>
            </a:r>
            <a:endParaRPr lang="en-US" sz="1200" b="0" dirty="0">
              <a:solidFill>
                <a:schemeClr val="bg2"/>
              </a:solidFill>
            </a:endParaRPr>
          </a:p>
        </p:txBody>
      </p:sp>
      <p:pic>
        <p:nvPicPr>
          <p:cNvPr id="5" name="Image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568700"/>
            <a:ext cx="3683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5"/>
          <p:cNvSpPr>
            <a:spLocks noGrp="1"/>
          </p:cNvSpPr>
          <p:nvPr>
            <p:ph type="title"/>
          </p:nvPr>
        </p:nvSpPr>
        <p:spPr>
          <a:xfrm>
            <a:off x="418842" y="1472534"/>
            <a:ext cx="5812905" cy="919528"/>
          </a:xfrm>
        </p:spPr>
        <p:txBody>
          <a:bodyPr>
            <a:noAutofit/>
          </a:bodyPr>
          <a:lstStyle>
            <a:lvl1pPr algn="l">
              <a:defRPr sz="16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1969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356350"/>
            <a:ext cx="85582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>
            <a:extLst/>
          </p:cNvPr>
          <p:cNvSpPr/>
          <p:nvPr userDrawn="1"/>
        </p:nvSpPr>
        <p:spPr>
          <a:xfrm>
            <a:off x="0" y="0"/>
            <a:ext cx="9144000" cy="8588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ahoma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/>
          </p:nvPr>
        </p:nvSpPr>
        <p:spPr>
          <a:xfrm>
            <a:off x="405360" y="-116696"/>
            <a:ext cx="8229600" cy="88745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0" i="0" baseline="0">
                <a:solidFill>
                  <a:schemeClr val="accent1"/>
                </a:solidFill>
                <a:latin typeface="Tahoma"/>
                <a:cs typeface="Tahoma"/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4813" y="1324851"/>
            <a:ext cx="8229600" cy="45259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8A8C8E"/>
                </a:solidFill>
              </a:defRPr>
            </a:lvl1pPr>
            <a:lvl2pPr>
              <a:defRPr sz="1400">
                <a:solidFill>
                  <a:srgbClr val="8A8C8E"/>
                </a:solidFill>
              </a:defRPr>
            </a:lvl2pPr>
            <a:lvl3pPr>
              <a:defRPr sz="1200">
                <a:solidFill>
                  <a:srgbClr val="8A8C8E"/>
                </a:solidFill>
              </a:defRPr>
            </a:lvl3pPr>
            <a:lvl4pPr>
              <a:defRPr sz="1100">
                <a:solidFill>
                  <a:srgbClr val="8A8C8E"/>
                </a:solidFill>
              </a:defRPr>
            </a:lvl4pPr>
            <a:lvl5pPr>
              <a:defRPr sz="1100">
                <a:solidFill>
                  <a:srgbClr val="8A8C8E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3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Click to edit Master title style</a:t>
            </a:r>
            <a:endParaRPr lang="en-US" altLang="pt-B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Click to edit Master text styles</a:t>
            </a:r>
          </a:p>
          <a:p>
            <a:pPr lvl="1"/>
            <a:r>
              <a:rPr lang="pt-BR" altLang="pt-BR" smtClean="0"/>
              <a:t>Second level</a:t>
            </a:r>
          </a:p>
          <a:p>
            <a:pPr lvl="2"/>
            <a:r>
              <a:rPr lang="pt-BR" altLang="pt-BR" smtClean="0"/>
              <a:t>Third level</a:t>
            </a:r>
          </a:p>
          <a:p>
            <a:pPr lvl="3"/>
            <a:r>
              <a:rPr lang="pt-BR" altLang="pt-BR" smtClean="0"/>
              <a:t>Fourth level</a:t>
            </a:r>
          </a:p>
          <a:p>
            <a:pPr lvl="4"/>
            <a:r>
              <a:rPr lang="pt-BR" altLang="pt-BR" smtClean="0"/>
              <a:t>Fifth level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34805010-D71B-49DA-BA38-4B02A42C909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ahoma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ahoma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ahoma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ahoma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ahom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mapainovacao.finep.gov.br/mapainovacao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250825" y="7938"/>
            <a:ext cx="8893175" cy="1152525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latin typeface="Tahoma" panose="020B0604030504040204" pitchFamily="34" charset="0"/>
              </a:rPr>
              <a:t>Carta Convite 01/2014 –</a:t>
            </a:r>
            <a:br>
              <a:rPr lang="pt-BR" altLang="pt-BR" sz="2800" b="1" smtClean="0">
                <a:latin typeface="Tahoma" panose="020B0604030504040204" pitchFamily="34" charset="0"/>
              </a:rPr>
            </a:br>
            <a:r>
              <a:rPr lang="pt-BR" altLang="pt-BR" sz="2800" b="1" smtClean="0">
                <a:latin typeface="Tahoma" panose="020B0604030504040204" pitchFamily="34" charset="0"/>
              </a:rPr>
              <a:t>Complementação de Obras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60350" y="1171575"/>
            <a:ext cx="8632825" cy="5105400"/>
          </a:xfrm>
        </p:spPr>
        <p:txBody>
          <a:bodyPr/>
          <a:lstStyle/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r>
              <a:rPr lang="pt-BR" altLang="pt-BR" sz="1600" b="1" dirty="0" smtClean="0">
                <a:latin typeface="Tahoma" panose="020B0604030504040204" pitchFamily="34" charset="0"/>
              </a:rPr>
              <a:t>Objetivo:</a:t>
            </a:r>
            <a:r>
              <a:rPr lang="pt-BR" altLang="pt-BR" sz="1600" dirty="0" smtClean="0">
                <a:latin typeface="Tahoma" panose="020B0604030504040204" pitchFamily="34" charset="0"/>
              </a:rPr>
              <a:t> Finalização </a:t>
            </a:r>
            <a:r>
              <a:rPr lang="pt-BR" altLang="pt-BR" sz="1600" dirty="0">
                <a:latin typeface="Tahoma" panose="020B0604030504040204" pitchFamily="34" charset="0"/>
              </a:rPr>
              <a:t>de obras </a:t>
            </a:r>
            <a:r>
              <a:rPr lang="pt-BR" altLang="pt-BR" sz="1600" dirty="0" smtClean="0">
                <a:latin typeface="Tahoma" panose="020B0604030504040204" pitchFamily="34" charset="0"/>
              </a:rPr>
              <a:t>aprovadas pela Finep em </a:t>
            </a:r>
            <a:r>
              <a:rPr lang="pt-BR" altLang="pt-BR" sz="1600" dirty="0">
                <a:latin typeface="Tahoma" panose="020B0604030504040204" pitchFamily="34" charset="0"/>
              </a:rPr>
              <a:t>ações </a:t>
            </a:r>
            <a:r>
              <a:rPr lang="pt-BR" altLang="pt-BR" sz="1600" dirty="0" smtClean="0">
                <a:latin typeface="Tahoma" panose="020B0604030504040204" pitchFamily="34" charset="0"/>
              </a:rPr>
              <a:t>CT-INFRA, </a:t>
            </a:r>
            <a:r>
              <a:rPr lang="pt-BR" altLang="pt-BR" sz="1600" dirty="0">
                <a:latin typeface="Tahoma" panose="020B0604030504040204" pitchFamily="34" charset="0"/>
              </a:rPr>
              <a:t>que tenham sido iniciadas e não estejam concluídas.</a:t>
            </a:r>
            <a:endParaRPr lang="pt-BR" altLang="pt-BR" sz="1600" dirty="0" smtClean="0">
              <a:latin typeface="Tahoma" panose="020B0604030504040204" pitchFamily="34" charset="0"/>
            </a:endParaRPr>
          </a:p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r>
              <a:rPr lang="pt-BR" altLang="pt-BR" sz="1600" b="1" dirty="0" smtClean="0">
                <a:latin typeface="Tahoma" panose="020B0604030504040204" pitchFamily="34" charset="0"/>
              </a:rPr>
              <a:t>Oferta </a:t>
            </a:r>
            <a:r>
              <a:rPr lang="pt-BR" altLang="pt-BR" sz="1600" b="1" dirty="0">
                <a:latin typeface="Tahoma" panose="020B0604030504040204" pitchFamily="34" charset="0"/>
              </a:rPr>
              <a:t>de Recursos:	</a:t>
            </a:r>
            <a:r>
              <a:rPr lang="pt-BR" altLang="pt-BR" sz="1600" b="1" dirty="0" smtClean="0">
                <a:latin typeface="Tahoma" panose="020B0604030504040204" pitchFamily="34" charset="0"/>
              </a:rPr>
              <a:t>R$ 100 Mi</a:t>
            </a:r>
          </a:p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r>
              <a:rPr lang="pt-BR" altLang="pt-BR" sz="1600" b="1" dirty="0" smtClean="0">
                <a:latin typeface="Tahoma" panose="020B0604030504040204" pitchFamily="34" charset="0"/>
              </a:rPr>
              <a:t>Obras elegíveis: </a:t>
            </a:r>
          </a:p>
          <a:p>
            <a:pPr marL="0" indent="0" algn="just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1600" dirty="0" smtClean="0">
                <a:latin typeface="Tahoma" panose="020B0604030504040204" pitchFamily="34" charset="0"/>
              </a:rPr>
              <a:t>Poderão </a:t>
            </a:r>
            <a:r>
              <a:rPr lang="pt-BR" altLang="pt-BR" sz="1600" dirty="0">
                <a:latin typeface="Tahoma" panose="020B0604030504040204" pitchFamily="34" charset="0"/>
              </a:rPr>
              <a:t>participar obras apoiadas pela Finep referentes às seguintes Chamadas Públicas:</a:t>
            </a:r>
          </a:p>
          <a:p>
            <a:pPr marL="0" indent="0" algn="just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1600" dirty="0">
                <a:latin typeface="Tahoma" panose="020B0604030504040204" pitchFamily="34" charset="0"/>
              </a:rPr>
              <a:t>PROINFRA: 2004 a </a:t>
            </a:r>
            <a:r>
              <a:rPr lang="pt-BR" altLang="pt-BR" sz="1600" dirty="0" smtClean="0">
                <a:latin typeface="Tahoma" panose="020B0604030504040204" pitchFamily="34" charset="0"/>
              </a:rPr>
              <a:t>2011; CT-INFRA</a:t>
            </a:r>
            <a:r>
              <a:rPr lang="pt-BR" altLang="pt-BR" sz="1600" dirty="0">
                <a:latin typeface="Tahoma" panose="020B0604030504040204" pitchFamily="34" charset="0"/>
              </a:rPr>
              <a:t>: </a:t>
            </a:r>
            <a:r>
              <a:rPr lang="pt-BR" altLang="pt-BR" sz="1600" dirty="0" smtClean="0">
                <a:latin typeface="Tahoma" panose="020B0604030504040204" pitchFamily="34" charset="0"/>
              </a:rPr>
              <a:t>2013; CAMPI </a:t>
            </a:r>
            <a:r>
              <a:rPr lang="pt-BR" altLang="pt-BR" sz="1600" dirty="0">
                <a:latin typeface="Tahoma" panose="020B0604030504040204" pitchFamily="34" charset="0"/>
              </a:rPr>
              <a:t>REGIONAIS: 2007 e </a:t>
            </a:r>
            <a:r>
              <a:rPr lang="pt-BR" altLang="pt-BR" sz="1600" dirty="0" smtClean="0">
                <a:latin typeface="Tahoma" panose="020B0604030504040204" pitchFamily="34" charset="0"/>
              </a:rPr>
              <a:t>2010;</a:t>
            </a:r>
          </a:p>
          <a:p>
            <a:pPr marL="0" indent="0" algn="just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1600" dirty="0" smtClean="0">
                <a:latin typeface="Tahoma" panose="020B0604030504040204" pitchFamily="34" charset="0"/>
              </a:rPr>
              <a:t>NOVOS </a:t>
            </a:r>
            <a:r>
              <a:rPr lang="pt-BR" altLang="pt-BR" sz="1600" dirty="0">
                <a:latin typeface="Tahoma" panose="020B0604030504040204" pitchFamily="34" charset="0"/>
              </a:rPr>
              <a:t>CAMPI: 2006 e </a:t>
            </a:r>
            <a:r>
              <a:rPr lang="pt-BR" altLang="pt-BR" sz="1600" dirty="0" smtClean="0">
                <a:latin typeface="Tahoma" panose="020B0604030504040204" pitchFamily="34" charset="0"/>
              </a:rPr>
              <a:t>2008 e CAMPI </a:t>
            </a:r>
            <a:r>
              <a:rPr lang="pt-BR" altLang="pt-BR" sz="1600" dirty="0">
                <a:latin typeface="Tahoma" panose="020B0604030504040204" pitchFamily="34" charset="0"/>
              </a:rPr>
              <a:t>ESTADUAIS e MUNICIPAIS: 2009 e </a:t>
            </a:r>
            <a:r>
              <a:rPr lang="pt-BR" altLang="pt-BR" sz="1600" dirty="0" smtClean="0">
                <a:latin typeface="Tahoma" panose="020B0604030504040204" pitchFamily="34" charset="0"/>
              </a:rPr>
              <a:t>2013</a:t>
            </a:r>
          </a:p>
          <a:p>
            <a:pPr marL="0" indent="0" algn="just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altLang="pt-BR" sz="1600" b="1" dirty="0">
              <a:latin typeface="Tahoma" panose="020B0604030504040204" pitchFamily="34" charset="0"/>
            </a:endParaRPr>
          </a:p>
          <a:p>
            <a:pPr marL="0" indent="0" algn="just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altLang="pt-BR" sz="1600" b="1" dirty="0">
              <a:latin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62225" y="4160838"/>
            <a:ext cx="4029075" cy="8953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anchor="ctr"/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</a:rPr>
              <a:t>29 instituições apoiadas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</a:rPr>
              <a:t>R$ 96 </a:t>
            </a:r>
            <a:r>
              <a:rPr lang="pt-BR" sz="2400" b="1" dirty="0" smtClean="0">
                <a:solidFill>
                  <a:schemeClr val="bg1"/>
                </a:solidFill>
              </a:rPr>
              <a:t>Mi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250825" y="7938"/>
            <a:ext cx="8893175" cy="1152525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latin typeface="Tahoma" panose="020B0604030504040204" pitchFamily="34" charset="0"/>
              </a:rPr>
              <a:t>Chamada Pública PROINFRA 02/2014 – Equipamentos Multiusuários </a:t>
            </a:r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260350" y="1171575"/>
            <a:ext cx="8632825" cy="5105400"/>
          </a:xfrm>
        </p:spPr>
        <p:txBody>
          <a:bodyPr/>
          <a:lstStyle/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r>
              <a:rPr lang="pt-BR" altLang="pt-BR" sz="1600" b="1" dirty="0" smtClean="0">
                <a:latin typeface="Tahoma" panose="020B0604030504040204" pitchFamily="34" charset="0"/>
              </a:rPr>
              <a:t>Objetivo: </a:t>
            </a:r>
            <a:r>
              <a:rPr lang="pt-BR" altLang="pt-BR" sz="1600" dirty="0" smtClean="0">
                <a:latin typeface="Tahoma" panose="020B0604030504040204" pitchFamily="34" charset="0"/>
              </a:rPr>
              <a:t>Aquisição </a:t>
            </a:r>
            <a:r>
              <a:rPr lang="pt-BR" altLang="pt-BR" sz="1600" dirty="0">
                <a:latin typeface="Tahoma" panose="020B0604030504040204" pitchFamily="34" charset="0"/>
              </a:rPr>
              <a:t>de novos equipamentos multiusuários de médio e de grande </a:t>
            </a:r>
            <a:r>
              <a:rPr lang="pt-BR" altLang="pt-BR" sz="1600" dirty="0" smtClean="0">
                <a:latin typeface="Tahoma" panose="020B0604030504040204" pitchFamily="34" charset="0"/>
              </a:rPr>
              <a:t>porte, manutenção </a:t>
            </a:r>
            <a:r>
              <a:rPr lang="pt-BR" altLang="pt-BR" sz="1600" dirty="0">
                <a:latin typeface="Tahoma" panose="020B0604030504040204" pitchFamily="34" charset="0"/>
              </a:rPr>
              <a:t>dos equipamentos a serem adquiridos no projeto e a manutenção dos equipamentos já existentes na instituição, bem como </a:t>
            </a:r>
            <a:r>
              <a:rPr lang="pt-BR" altLang="pt-BR" sz="1600" dirty="0" smtClean="0">
                <a:latin typeface="Tahoma" panose="020B0604030504040204" pitchFamily="34" charset="0"/>
              </a:rPr>
              <a:t>pequenas </a:t>
            </a:r>
            <a:r>
              <a:rPr lang="pt-BR" altLang="pt-BR" sz="1600" dirty="0">
                <a:latin typeface="Tahoma" panose="020B0604030504040204" pitchFamily="34" charset="0"/>
              </a:rPr>
              <a:t>adaptações de instalação e adequações da infraestrutura física estritamente ligadas a estes equipamentos, visando à criação ou a expansão de unidades multiusuárias em qualquer área do </a:t>
            </a:r>
            <a:r>
              <a:rPr lang="pt-BR" altLang="pt-BR" sz="1600" dirty="0" smtClean="0">
                <a:latin typeface="Tahoma" panose="020B0604030504040204" pitchFamily="34" charset="0"/>
              </a:rPr>
              <a:t>conhecimento. 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r>
              <a:rPr lang="pt-BR" altLang="pt-BR" sz="1600" b="1" dirty="0">
                <a:latin typeface="Tahoma" panose="020B0604030504040204" pitchFamily="34" charset="0"/>
              </a:rPr>
              <a:t>Oferta de Recursos:	R$ </a:t>
            </a:r>
            <a:r>
              <a:rPr lang="pt-BR" altLang="pt-BR" sz="1600" b="1" dirty="0" smtClean="0">
                <a:latin typeface="Tahoma" panose="020B0604030504040204" pitchFamily="34" charset="0"/>
              </a:rPr>
              <a:t>200 Mi*</a:t>
            </a:r>
          </a:p>
          <a:p>
            <a:pPr marL="0" indent="0" algn="just" eaLnBrk="1" hangingPunct="1">
              <a:lnSpc>
                <a:spcPts val="2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1100" dirty="0" smtClean="0">
                <a:latin typeface="Tahoma" panose="020B0604030504040204" pitchFamily="34" charset="0"/>
              </a:rPr>
              <a:t>*</a:t>
            </a:r>
            <a:r>
              <a:rPr lang="pt-BR" altLang="pt-BR" sz="1100" dirty="0">
                <a:latin typeface="Tahoma" panose="020B0604030504040204" pitchFamily="34" charset="0"/>
              </a:rPr>
              <a:t>Em função da restrição orçamentária do FNDCT, a Chamada teve seu apoio reduzido de R$ 400 milhões para R$ 200 milhões</a:t>
            </a:r>
          </a:p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62225" y="4160838"/>
            <a:ext cx="4029075" cy="8953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anchor="ctr"/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</a:rPr>
              <a:t>109 instituições apoiadas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</a:rPr>
              <a:t>R$ 196 </a:t>
            </a:r>
            <a:r>
              <a:rPr lang="pt-BR" sz="2400" b="1" dirty="0" smtClean="0">
                <a:solidFill>
                  <a:schemeClr val="bg1"/>
                </a:solidFill>
              </a:rPr>
              <a:t>Mi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250825" y="7938"/>
            <a:ext cx="8893175" cy="1152525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latin typeface="Tahoma" panose="020B0604030504040204" pitchFamily="34" charset="0"/>
              </a:rPr>
              <a:t>Carta Convite 01/2018 –</a:t>
            </a:r>
            <a:br>
              <a:rPr lang="pt-BR" altLang="pt-BR" sz="2800" b="1" smtClean="0">
                <a:latin typeface="Tahoma" panose="020B0604030504040204" pitchFamily="34" charset="0"/>
              </a:rPr>
            </a:br>
            <a:r>
              <a:rPr lang="pt-BR" altLang="pt-BR" sz="2800" b="1" smtClean="0">
                <a:latin typeface="Tahoma" panose="020B0604030504040204" pitchFamily="34" charset="0"/>
              </a:rPr>
              <a:t>Complementação de Obras</a:t>
            </a:r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260350" y="1171575"/>
            <a:ext cx="8632825" cy="5105400"/>
          </a:xfrm>
        </p:spPr>
        <p:txBody>
          <a:bodyPr/>
          <a:lstStyle/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r>
              <a:rPr lang="pt-BR" altLang="pt-BR" sz="1600" b="1" dirty="0" smtClean="0">
                <a:latin typeface="Tahoma" panose="020B0604030504040204" pitchFamily="34" charset="0"/>
              </a:rPr>
              <a:t>Objetivo:</a:t>
            </a:r>
            <a:r>
              <a:rPr lang="pt-BR" altLang="pt-BR" sz="1600" dirty="0" smtClean="0">
                <a:latin typeface="Tahoma" panose="020B0604030504040204" pitchFamily="34" charset="0"/>
              </a:rPr>
              <a:t> Finalização </a:t>
            </a:r>
            <a:r>
              <a:rPr lang="pt-BR" altLang="pt-BR" sz="1600" dirty="0">
                <a:latin typeface="Tahoma" panose="020B0604030504040204" pitchFamily="34" charset="0"/>
              </a:rPr>
              <a:t>de obras </a:t>
            </a:r>
            <a:r>
              <a:rPr lang="pt-BR" altLang="pt-BR" sz="1600" dirty="0" smtClean="0">
                <a:latin typeface="Tahoma" panose="020B0604030504040204" pitchFamily="34" charset="0"/>
              </a:rPr>
              <a:t>aprovadas pela Finep em </a:t>
            </a:r>
            <a:r>
              <a:rPr lang="pt-BR" altLang="pt-BR" sz="1600" dirty="0">
                <a:latin typeface="Tahoma" panose="020B0604030504040204" pitchFamily="34" charset="0"/>
              </a:rPr>
              <a:t>ações </a:t>
            </a:r>
            <a:r>
              <a:rPr lang="pt-BR" altLang="pt-BR" sz="1600" dirty="0" smtClean="0">
                <a:latin typeface="Tahoma" panose="020B0604030504040204" pitchFamily="34" charset="0"/>
              </a:rPr>
              <a:t>CT-INFRA, </a:t>
            </a:r>
            <a:r>
              <a:rPr lang="pt-BR" altLang="pt-BR" sz="1600" dirty="0">
                <a:latin typeface="Tahoma" panose="020B0604030504040204" pitchFamily="34" charset="0"/>
              </a:rPr>
              <a:t>que tenham sido iniciadas e não estejam concluídas.</a:t>
            </a:r>
            <a:endParaRPr lang="pt-BR" altLang="pt-BR" sz="1600" dirty="0" smtClean="0">
              <a:latin typeface="Tahoma" panose="020B0604030504040204" pitchFamily="34" charset="0"/>
            </a:endParaRPr>
          </a:p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r>
              <a:rPr lang="pt-BR" altLang="pt-BR" sz="1600" b="1" dirty="0" smtClean="0">
                <a:latin typeface="Tahoma" panose="020B0604030504040204" pitchFamily="34" charset="0"/>
              </a:rPr>
              <a:t>Oferta </a:t>
            </a:r>
            <a:r>
              <a:rPr lang="pt-BR" altLang="pt-BR" sz="1600" b="1" dirty="0">
                <a:latin typeface="Tahoma" panose="020B0604030504040204" pitchFamily="34" charset="0"/>
              </a:rPr>
              <a:t>de Recursos:	</a:t>
            </a:r>
            <a:r>
              <a:rPr lang="pt-BR" altLang="pt-BR" sz="1600" b="1" dirty="0" smtClean="0">
                <a:latin typeface="Tahoma" panose="020B0604030504040204" pitchFamily="34" charset="0"/>
              </a:rPr>
              <a:t>R$ 20 Mi</a:t>
            </a:r>
          </a:p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r>
              <a:rPr lang="pt-BR" altLang="pt-BR" sz="1600" b="1" dirty="0" smtClean="0">
                <a:latin typeface="Tahoma" panose="020B0604030504040204" pitchFamily="34" charset="0"/>
              </a:rPr>
              <a:t>Obras elegíveis: </a:t>
            </a:r>
          </a:p>
          <a:p>
            <a:pPr marL="0" indent="0" algn="just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1600" dirty="0" smtClean="0">
                <a:latin typeface="Tahoma" panose="020B0604030504040204" pitchFamily="34" charset="0"/>
              </a:rPr>
              <a:t>Poderão </a:t>
            </a:r>
            <a:r>
              <a:rPr lang="pt-BR" altLang="pt-BR" sz="1600" dirty="0">
                <a:latin typeface="Tahoma" panose="020B0604030504040204" pitchFamily="34" charset="0"/>
              </a:rPr>
              <a:t>participar obras apoiadas pela Finep referentes às seguintes Chamadas Públicas:</a:t>
            </a:r>
          </a:p>
          <a:p>
            <a:pPr marL="0" indent="0" algn="just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1600" dirty="0">
                <a:latin typeface="Tahoma" panose="020B0604030504040204" pitchFamily="34" charset="0"/>
              </a:rPr>
              <a:t>PROINFRA: 2004 a </a:t>
            </a:r>
            <a:r>
              <a:rPr lang="pt-BR" altLang="pt-BR" sz="1600" dirty="0" smtClean="0">
                <a:latin typeface="Tahoma" panose="020B0604030504040204" pitchFamily="34" charset="0"/>
              </a:rPr>
              <a:t>2011; CT-INFRA</a:t>
            </a:r>
            <a:r>
              <a:rPr lang="pt-BR" altLang="pt-BR" sz="1600" dirty="0">
                <a:latin typeface="Tahoma" panose="020B0604030504040204" pitchFamily="34" charset="0"/>
              </a:rPr>
              <a:t>: </a:t>
            </a:r>
            <a:r>
              <a:rPr lang="pt-BR" altLang="pt-BR" sz="1600" dirty="0" smtClean="0">
                <a:latin typeface="Tahoma" panose="020B0604030504040204" pitchFamily="34" charset="0"/>
              </a:rPr>
              <a:t>2013; CAMPI </a:t>
            </a:r>
            <a:r>
              <a:rPr lang="pt-BR" altLang="pt-BR" sz="1600" dirty="0">
                <a:latin typeface="Tahoma" panose="020B0604030504040204" pitchFamily="34" charset="0"/>
              </a:rPr>
              <a:t>REGIONAIS: 2007 e </a:t>
            </a:r>
            <a:r>
              <a:rPr lang="pt-BR" altLang="pt-BR" sz="1600" dirty="0" smtClean="0">
                <a:latin typeface="Tahoma" panose="020B0604030504040204" pitchFamily="34" charset="0"/>
              </a:rPr>
              <a:t>2010;</a:t>
            </a:r>
          </a:p>
          <a:p>
            <a:pPr marL="0" indent="0" algn="just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1600" dirty="0" smtClean="0">
                <a:latin typeface="Tahoma" panose="020B0604030504040204" pitchFamily="34" charset="0"/>
              </a:rPr>
              <a:t>NOVOS </a:t>
            </a:r>
            <a:r>
              <a:rPr lang="pt-BR" altLang="pt-BR" sz="1600" dirty="0">
                <a:latin typeface="Tahoma" panose="020B0604030504040204" pitchFamily="34" charset="0"/>
              </a:rPr>
              <a:t>CAMPI: 2006 e </a:t>
            </a:r>
            <a:r>
              <a:rPr lang="pt-BR" altLang="pt-BR" sz="1600" dirty="0" smtClean="0">
                <a:latin typeface="Tahoma" panose="020B0604030504040204" pitchFamily="34" charset="0"/>
              </a:rPr>
              <a:t>2008 e CAMPI </a:t>
            </a:r>
            <a:r>
              <a:rPr lang="pt-BR" altLang="pt-BR" sz="1600" dirty="0">
                <a:latin typeface="Tahoma" panose="020B0604030504040204" pitchFamily="34" charset="0"/>
              </a:rPr>
              <a:t>ESTADUAIS e MUNICIPAIS: 2009 e </a:t>
            </a:r>
            <a:r>
              <a:rPr lang="pt-BR" altLang="pt-BR" sz="1600" dirty="0" smtClean="0">
                <a:latin typeface="Tahoma" panose="020B0604030504040204" pitchFamily="34" charset="0"/>
              </a:rPr>
              <a:t>2013</a:t>
            </a:r>
          </a:p>
          <a:p>
            <a:pPr marL="0" indent="0" algn="just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altLang="pt-BR" sz="1600" b="1" dirty="0">
              <a:latin typeface="Tahoma" panose="020B0604030504040204" pitchFamily="34" charset="0"/>
            </a:endParaRPr>
          </a:p>
          <a:p>
            <a:pPr marL="0" indent="0" algn="just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altLang="pt-BR" sz="1600" b="1" dirty="0" smtClean="0">
              <a:latin typeface="Tahoma" panose="020B0604030504040204" pitchFamily="34" charset="0"/>
            </a:endParaRPr>
          </a:p>
          <a:p>
            <a:pPr marL="0" indent="0" algn="just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altLang="pt-BR" sz="1600" b="1" dirty="0">
              <a:latin typeface="Tahoma" panose="020B060403050404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62225" y="4160838"/>
            <a:ext cx="4029075" cy="8953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anchor="ctr"/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</a:rPr>
              <a:t>11 instituições apoiadas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</a:rPr>
              <a:t>R$ 19 </a:t>
            </a:r>
            <a:r>
              <a:rPr lang="pt-BR" sz="2400" b="1" dirty="0" smtClean="0">
                <a:solidFill>
                  <a:schemeClr val="bg1"/>
                </a:solidFill>
              </a:rPr>
              <a:t>Mi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250825" y="7938"/>
            <a:ext cx="8893175" cy="1152525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latin typeface="Tahoma" panose="020B0604030504040204" pitchFamily="34" charset="0"/>
              </a:rPr>
              <a:t>Chamada Pública 02/2018 –</a:t>
            </a:r>
            <a:br>
              <a:rPr lang="pt-BR" altLang="pt-BR" sz="2800" b="1" smtClean="0">
                <a:latin typeface="Tahoma" panose="020B0604030504040204" pitchFamily="34" charset="0"/>
              </a:rPr>
            </a:br>
            <a:r>
              <a:rPr lang="pt-BR" altLang="pt-BR" sz="2800" b="1" smtClean="0">
                <a:latin typeface="Tahoma" panose="020B0604030504040204" pitchFamily="34" charset="0"/>
              </a:rPr>
              <a:t>Campi Regionais e Novas Universidades</a:t>
            </a:r>
          </a:p>
        </p:txBody>
      </p:sp>
      <p:sp>
        <p:nvSpPr>
          <p:cNvPr id="41987" name="Espaço Reservado para Conteúdo 2"/>
          <p:cNvSpPr>
            <a:spLocks noGrp="1"/>
          </p:cNvSpPr>
          <p:nvPr>
            <p:ph idx="1"/>
          </p:nvPr>
        </p:nvSpPr>
        <p:spPr>
          <a:xfrm>
            <a:off x="260350" y="1171575"/>
            <a:ext cx="8632825" cy="3444875"/>
          </a:xfrm>
        </p:spPr>
        <p:txBody>
          <a:bodyPr/>
          <a:lstStyle/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r>
              <a:rPr lang="pt-BR" altLang="pt-BR" sz="1600" b="1" dirty="0" smtClean="0">
                <a:latin typeface="Tahoma" panose="020B0604030504040204" pitchFamily="34" charset="0"/>
              </a:rPr>
              <a:t>Objetivo:</a:t>
            </a:r>
            <a:r>
              <a:rPr lang="pt-BR" altLang="pt-BR" sz="1600" dirty="0" smtClean="0">
                <a:latin typeface="Tahoma" panose="020B0604030504040204" pitchFamily="34" charset="0"/>
              </a:rPr>
              <a:t> Implantação de infraestrutura laboratorial para desenvolvimento de pesquisa científica e tecnológica nos campi fora da sede das universidades que não tenham sido contempladas em nenhuma das Chamadas Públicas anteriores no âmbito CT-INFRA e nas novas universidades, via aquisição de equipamentos. </a:t>
            </a:r>
          </a:p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r>
              <a:rPr lang="pt-BR" altLang="pt-BR" sz="1600" b="1" dirty="0" smtClean="0">
                <a:latin typeface="Tahoma" panose="020B0604030504040204" pitchFamily="34" charset="0"/>
              </a:rPr>
              <a:t>Oferta de Recursos:	R$ 20 Mi</a:t>
            </a:r>
          </a:p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endParaRPr lang="pt-BR" altLang="pt-BR" sz="1600" b="1" dirty="0">
              <a:latin typeface="Tahoma" panose="020B0604030504040204" pitchFamily="34" charset="0"/>
            </a:endParaRPr>
          </a:p>
          <a:p>
            <a:pPr marL="0" indent="0" algn="just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altLang="pt-BR" sz="1600" dirty="0" smtClean="0">
              <a:latin typeface="Tahoma" panose="020B0604030504040204" pitchFamily="34" charset="0"/>
            </a:endParaRPr>
          </a:p>
          <a:p>
            <a:pPr marL="0" indent="0" algn="just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altLang="pt-BR" sz="1600" dirty="0" smtClean="0">
              <a:latin typeface="Tahoma" panose="020B060403050404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62225" y="4160838"/>
            <a:ext cx="4029075" cy="8953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anchor="ctr"/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</a:rPr>
              <a:t>17 instituições apoiadas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</a:rPr>
              <a:t>R$ 20 </a:t>
            </a:r>
            <a:r>
              <a:rPr lang="pt-BR" sz="2400" b="1" dirty="0" smtClean="0">
                <a:solidFill>
                  <a:schemeClr val="bg1"/>
                </a:solidFill>
              </a:rPr>
              <a:t>Mi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4581" name="Retângulo 2"/>
          <p:cNvSpPr>
            <a:spLocks noChangeArrowheads="1"/>
          </p:cNvSpPr>
          <p:nvPr/>
        </p:nvSpPr>
        <p:spPr bwMode="auto">
          <a:xfrm>
            <a:off x="2551113" y="5056188"/>
            <a:ext cx="22590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</a:pPr>
            <a:r>
              <a:rPr lang="pt-BR" altLang="pt-BR" sz="1200">
                <a:latin typeface="Tahoma" panose="020B0604030504040204" pitchFamily="34" charset="0"/>
              </a:rPr>
              <a:t>*Resultado Não Homologado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250825" y="7938"/>
            <a:ext cx="8893175" cy="1152525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latin typeface="Tahoma" panose="020B0604030504040204" pitchFamily="34" charset="0"/>
              </a:rPr>
              <a:t>Chamada Pública 03/2018 –</a:t>
            </a:r>
            <a:br>
              <a:rPr lang="pt-BR" altLang="pt-BR" sz="2800" b="1" smtClean="0">
                <a:latin typeface="Tahoma" panose="020B0604030504040204" pitchFamily="34" charset="0"/>
              </a:rPr>
            </a:br>
            <a:r>
              <a:rPr lang="pt-BR" altLang="pt-BR" sz="2800" b="1" smtClean="0">
                <a:latin typeface="Tahoma" panose="020B0604030504040204" pitchFamily="34" charset="0"/>
              </a:rPr>
              <a:t>Manutenção de Equipamentos</a:t>
            </a:r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260350" y="1171575"/>
            <a:ext cx="8632825" cy="4991100"/>
          </a:xfrm>
        </p:spPr>
        <p:txBody>
          <a:bodyPr/>
          <a:lstStyle/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r>
              <a:rPr lang="pt-BR" altLang="pt-BR" sz="1600" b="1" dirty="0" smtClean="0">
                <a:latin typeface="Tahoma" panose="020B0604030504040204" pitchFamily="34" charset="0"/>
              </a:rPr>
              <a:t>Objetivo:</a:t>
            </a:r>
            <a:r>
              <a:rPr lang="pt-BR" altLang="pt-BR" sz="1600" dirty="0" smtClean="0">
                <a:latin typeface="Tahoma" panose="020B0604030504040204" pitchFamily="34" charset="0"/>
              </a:rPr>
              <a:t> Manutenção preventiva de equipamentos e manutenção de infraestrutura de biotérios e de coleções biológicas de microrganismos.</a:t>
            </a:r>
          </a:p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r>
              <a:rPr lang="pt-BR" altLang="pt-BR" sz="1600" b="1" dirty="0" smtClean="0">
                <a:latin typeface="Tahoma" panose="020B0604030504040204" pitchFamily="34" charset="0"/>
              </a:rPr>
              <a:t>Oferta </a:t>
            </a:r>
            <a:r>
              <a:rPr lang="pt-BR" altLang="pt-BR" sz="1600" b="1" dirty="0">
                <a:latin typeface="Tahoma" panose="020B0604030504040204" pitchFamily="34" charset="0"/>
              </a:rPr>
              <a:t>de Recursos:	</a:t>
            </a:r>
            <a:r>
              <a:rPr lang="pt-BR" altLang="pt-BR" sz="1600" b="1" dirty="0" smtClean="0">
                <a:latin typeface="Tahoma" panose="020B0604030504040204" pitchFamily="34" charset="0"/>
              </a:rPr>
              <a:t>R$ 70 Mi</a:t>
            </a:r>
          </a:p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r>
              <a:rPr lang="pt-BR" altLang="pt-BR" sz="1600" b="1" dirty="0" smtClean="0">
                <a:latin typeface="Tahoma" panose="020B0604030504040204" pitchFamily="34" charset="0"/>
              </a:rPr>
              <a:t>3 linhas de atuação: </a:t>
            </a:r>
          </a:p>
          <a:p>
            <a:pPr marL="0" indent="0" algn="just" eaLnBrk="1" hangingPunct="1">
              <a:lnSpc>
                <a:spcPts val="26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1300" b="1" dirty="0" smtClean="0">
                <a:latin typeface="Tahoma" panose="020B0604030504040204" pitchFamily="34" charset="0"/>
              </a:rPr>
              <a:t>  LINHA 1</a:t>
            </a:r>
            <a:r>
              <a:rPr lang="pt-BR" altLang="pt-BR" sz="1300" dirty="0" smtClean="0">
                <a:latin typeface="Tahoma" panose="020B0604030504040204" pitchFamily="34" charset="0"/>
              </a:rPr>
              <a:t> (R$ 45 Mi): </a:t>
            </a:r>
            <a:r>
              <a:rPr lang="pt-BR" altLang="pt-BR" sz="1300" dirty="0">
                <a:latin typeface="Tahoma" panose="020B0604030504040204" pitchFamily="34" charset="0"/>
              </a:rPr>
              <a:t>manutenção preventiva de equipamentos de médio e grande porte, preferencialmente </a:t>
            </a:r>
            <a:r>
              <a:rPr lang="pt-BR" altLang="pt-BR" sz="1300" dirty="0" err="1">
                <a:latin typeface="Tahoma" panose="020B0604030504040204" pitchFamily="34" charset="0"/>
              </a:rPr>
              <a:t>multisuários</a:t>
            </a:r>
            <a:r>
              <a:rPr lang="pt-BR" altLang="pt-BR" sz="1300" dirty="0">
                <a:latin typeface="Tahoma" panose="020B0604030504040204" pitchFamily="34" charset="0"/>
              </a:rPr>
              <a:t>, adquiridos com recursos </a:t>
            </a:r>
            <a:r>
              <a:rPr lang="pt-BR" altLang="pt-BR" sz="1300" dirty="0" smtClean="0">
                <a:latin typeface="Tahoma" panose="020B0604030504040204" pitchFamily="34" charset="0"/>
              </a:rPr>
              <a:t>apoiados </a:t>
            </a:r>
            <a:r>
              <a:rPr lang="pt-BR" altLang="pt-BR" sz="1300" dirty="0">
                <a:latin typeface="Tahoma" panose="020B0604030504040204" pitchFamily="34" charset="0"/>
              </a:rPr>
              <a:t>pela Finep; </a:t>
            </a:r>
          </a:p>
          <a:p>
            <a:pPr marL="0" indent="0" algn="just" eaLnBrk="1" hangingPunct="1">
              <a:lnSpc>
                <a:spcPts val="26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1300" b="1" dirty="0" smtClean="0">
                <a:latin typeface="Tahoma" panose="020B0604030504040204" pitchFamily="34" charset="0"/>
              </a:rPr>
              <a:t>  LINHA 2</a:t>
            </a:r>
            <a:r>
              <a:rPr lang="pt-BR" altLang="pt-BR" sz="1300" dirty="0">
                <a:latin typeface="Tahoma" panose="020B0604030504040204" pitchFamily="34" charset="0"/>
              </a:rPr>
              <a:t> (R$ </a:t>
            </a:r>
            <a:r>
              <a:rPr lang="pt-BR" altLang="pt-BR" sz="1300" dirty="0" smtClean="0">
                <a:latin typeface="Tahoma" panose="020B0604030504040204" pitchFamily="34" charset="0"/>
              </a:rPr>
              <a:t>17 Mi): </a:t>
            </a:r>
            <a:r>
              <a:rPr lang="pt-BR" altLang="pt-BR" sz="1300" dirty="0">
                <a:latin typeface="Tahoma" panose="020B0604030504040204" pitchFamily="34" charset="0"/>
              </a:rPr>
              <a:t>manutenção da infraestrutura de biotérios existentes e implantação de 2 (dois) </a:t>
            </a:r>
            <a:r>
              <a:rPr lang="pt-BR" altLang="pt-BR" sz="1300" dirty="0" smtClean="0">
                <a:latin typeface="Tahoma" panose="020B0604030504040204" pitchFamily="34" charset="0"/>
              </a:rPr>
              <a:t>grupos atuando </a:t>
            </a:r>
            <a:r>
              <a:rPr lang="pt-BR" altLang="pt-BR" sz="1300" dirty="0">
                <a:latin typeface="Tahoma" panose="020B0604030504040204" pitchFamily="34" charset="0"/>
              </a:rPr>
              <a:t>em áreas de fronteira, sendo 1 (um) grupo para a Humanização de Modelos Experimentais e 1 (um) </a:t>
            </a:r>
            <a:r>
              <a:rPr lang="pt-BR" altLang="pt-BR" sz="1300" dirty="0" smtClean="0">
                <a:latin typeface="Tahoma" panose="020B0604030504040204" pitchFamily="34" charset="0"/>
              </a:rPr>
              <a:t>grupo </a:t>
            </a:r>
            <a:r>
              <a:rPr lang="pt-BR" altLang="pt-BR" sz="1300" dirty="0">
                <a:latin typeface="Tahoma" panose="020B0604030504040204" pitchFamily="34" charset="0"/>
              </a:rPr>
              <a:t>para Tecnologias de manipulação e edição de genoma de animais de laboratório com a tecnologia </a:t>
            </a:r>
            <a:r>
              <a:rPr lang="pt-BR" altLang="pt-BR" sz="1300" dirty="0" smtClean="0">
                <a:latin typeface="Tahoma" panose="020B0604030504040204" pitchFamily="34" charset="0"/>
              </a:rPr>
              <a:t>CRISP-Cas9; </a:t>
            </a:r>
            <a:endParaRPr lang="pt-BR" altLang="pt-BR" sz="1300" dirty="0">
              <a:latin typeface="Tahoma" panose="020B0604030504040204" pitchFamily="34" charset="0"/>
            </a:endParaRPr>
          </a:p>
          <a:p>
            <a:pPr marL="0" indent="0" algn="just" eaLnBrk="1" hangingPunct="1">
              <a:lnSpc>
                <a:spcPts val="26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1300" b="1" dirty="0" smtClean="0">
                <a:latin typeface="Tahoma" panose="020B0604030504040204" pitchFamily="34" charset="0"/>
              </a:rPr>
              <a:t>  LINHA 3</a:t>
            </a:r>
            <a:r>
              <a:rPr lang="pt-BR" altLang="pt-BR" sz="1300" dirty="0" smtClean="0">
                <a:latin typeface="Tahoma" panose="020B0604030504040204" pitchFamily="34" charset="0"/>
              </a:rPr>
              <a:t> (R$ 8 Mi): manutenção da infraestrutura de coleções biológicas de microrganismos diversos, vírus, células de mamíferos e organização de 1 (uma) coleção de plasmídeos.</a:t>
            </a:r>
          </a:p>
          <a:p>
            <a:pPr marL="0" indent="0" algn="just" eaLnBrk="1" hangingPunct="1">
              <a:lnSpc>
                <a:spcPts val="26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altLang="pt-BR" sz="1300" dirty="0">
              <a:latin typeface="Tahoma" panose="020B06040305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62225" y="5238750"/>
            <a:ext cx="4029075" cy="8969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anchor="ctr"/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</a:rPr>
              <a:t>60 instituições apoiadas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</a:rPr>
              <a:t>R$ 70 </a:t>
            </a:r>
            <a:r>
              <a:rPr lang="pt-BR" sz="2400" b="1" dirty="0" smtClean="0">
                <a:solidFill>
                  <a:schemeClr val="bg1"/>
                </a:solidFill>
              </a:rPr>
              <a:t>Mi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>
          <a:xfrm>
            <a:off x="250825" y="7938"/>
            <a:ext cx="8893175" cy="1152525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latin typeface="Tahoma" panose="020B0604030504040204" pitchFamily="34" charset="0"/>
              </a:rPr>
              <a:t>Chamada Pública 04/2018 –</a:t>
            </a:r>
            <a:br>
              <a:rPr lang="pt-BR" altLang="pt-BR" sz="2800" b="1" smtClean="0">
                <a:latin typeface="Tahoma" panose="020B0604030504040204" pitchFamily="34" charset="0"/>
              </a:rPr>
            </a:br>
            <a:r>
              <a:rPr lang="pt-BR" altLang="pt-BR" sz="2800" b="1" smtClean="0">
                <a:latin typeface="Tahoma" panose="020B0604030504040204" pitchFamily="34" charset="0"/>
              </a:rPr>
              <a:t>Temática</a:t>
            </a:r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260350" y="1171575"/>
            <a:ext cx="8632825" cy="5035550"/>
          </a:xfrm>
        </p:spPr>
        <p:txBody>
          <a:bodyPr/>
          <a:lstStyle/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r>
              <a:rPr lang="pt-BR" altLang="pt-BR" sz="1600" b="1" dirty="0" smtClean="0">
                <a:latin typeface="Tahoma" panose="020B0604030504040204" pitchFamily="34" charset="0"/>
              </a:rPr>
              <a:t>Objetivo:</a:t>
            </a:r>
            <a:r>
              <a:rPr lang="pt-BR" altLang="pt-BR" sz="1600" dirty="0" smtClean="0">
                <a:latin typeface="Tahoma" panose="020B0604030504040204" pitchFamily="34" charset="0"/>
              </a:rPr>
              <a:t> Manutenção </a:t>
            </a:r>
            <a:r>
              <a:rPr lang="pt-BR" altLang="pt-BR" sz="1600" dirty="0">
                <a:latin typeface="Tahoma" panose="020B0604030504040204" pitchFamily="34" charset="0"/>
              </a:rPr>
              <a:t>e modernização de equipamentos laboratoriais existentes, com vistas ao </a:t>
            </a:r>
            <a:r>
              <a:rPr lang="pt-BR" altLang="pt-BR" sz="1600" dirty="0" smtClean="0">
                <a:latin typeface="Tahoma" panose="020B0604030504040204" pitchFamily="34" charset="0"/>
              </a:rPr>
              <a:t>fortalecimento </a:t>
            </a:r>
            <a:r>
              <a:rPr lang="pt-BR" altLang="pt-BR" sz="1600" dirty="0">
                <a:latin typeface="Tahoma" panose="020B0604030504040204" pitchFamily="34" charset="0"/>
              </a:rPr>
              <a:t>da infraestrutura de pesquisa, bem como </a:t>
            </a:r>
            <a:r>
              <a:rPr lang="pt-BR" altLang="pt-BR" sz="1600" dirty="0" smtClean="0">
                <a:latin typeface="Tahoma" panose="020B0604030504040204" pitchFamily="34" charset="0"/>
              </a:rPr>
              <a:t>a </a:t>
            </a:r>
            <a:r>
              <a:rPr lang="pt-BR" altLang="pt-BR" sz="1600" dirty="0">
                <a:latin typeface="Tahoma" panose="020B0604030504040204" pitchFamily="34" charset="0"/>
              </a:rPr>
              <a:t>pequenas adaptações das instalações estritamente associadas a esses equipamentos, nas áreas de Biotecnologia, Ciências Biomédicas,  Engenharias, Ciências Sociais e Nanotecnologia.</a:t>
            </a:r>
            <a:endParaRPr lang="pt-BR" altLang="pt-BR" sz="1600" dirty="0" smtClean="0">
              <a:latin typeface="Tahoma" panose="020B0604030504040204" pitchFamily="34" charset="0"/>
            </a:endParaRPr>
          </a:p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r>
              <a:rPr lang="pt-BR" altLang="pt-BR" sz="1600" b="1" dirty="0" smtClean="0">
                <a:latin typeface="Tahoma" panose="020B0604030504040204" pitchFamily="34" charset="0"/>
              </a:rPr>
              <a:t>Oferta </a:t>
            </a:r>
            <a:r>
              <a:rPr lang="pt-BR" altLang="pt-BR" sz="1600" b="1" dirty="0">
                <a:latin typeface="Tahoma" panose="020B0604030504040204" pitchFamily="34" charset="0"/>
              </a:rPr>
              <a:t>de Recursos:	</a:t>
            </a:r>
            <a:r>
              <a:rPr lang="pt-BR" altLang="pt-BR" sz="1600" b="1" dirty="0" smtClean="0">
                <a:latin typeface="Tahoma" panose="020B0604030504040204" pitchFamily="34" charset="0"/>
              </a:rPr>
              <a:t>R$ 110 Mi</a:t>
            </a:r>
          </a:p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r>
              <a:rPr lang="pt-BR" altLang="pt-BR" sz="1600" b="1" dirty="0" smtClean="0">
                <a:latin typeface="Tahoma" panose="020B0604030504040204" pitchFamily="34" charset="0"/>
              </a:rPr>
              <a:t>5 linhas de atuação: </a:t>
            </a:r>
            <a:endParaRPr lang="pt-BR" altLang="pt-BR" sz="1300" b="1" dirty="0" smtClean="0">
              <a:latin typeface="Tahoma" panose="020B0604030504040204" pitchFamily="34" charset="0"/>
            </a:endParaRPr>
          </a:p>
          <a:p>
            <a:pPr marL="0" indent="0" algn="just" eaLnBrk="1" hangingPunct="1">
              <a:lnSpc>
                <a:spcPts val="26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1300" b="1" dirty="0" smtClean="0">
                <a:latin typeface="Tahoma" panose="020B0604030504040204" pitchFamily="34" charset="0"/>
              </a:rPr>
              <a:t>  LINHA </a:t>
            </a:r>
            <a:r>
              <a:rPr lang="pt-BR" altLang="pt-BR" sz="1300" b="1" dirty="0">
                <a:latin typeface="Tahoma" panose="020B0604030504040204" pitchFamily="34" charset="0"/>
              </a:rPr>
              <a:t>1</a:t>
            </a:r>
            <a:r>
              <a:rPr lang="pt-BR" altLang="pt-BR" sz="1300" dirty="0">
                <a:latin typeface="Tahoma" panose="020B0604030504040204" pitchFamily="34" charset="0"/>
              </a:rPr>
              <a:t> (R$ 25 Mi): Biotecnologia;</a:t>
            </a:r>
            <a:r>
              <a:rPr lang="pt-BR" altLang="pt-BR" sz="1300" b="1" dirty="0">
                <a:latin typeface="Tahoma" panose="020B0604030504040204" pitchFamily="34" charset="0"/>
              </a:rPr>
              <a:t> </a:t>
            </a:r>
          </a:p>
          <a:p>
            <a:pPr marL="0" indent="0" algn="just" eaLnBrk="1" hangingPunct="1">
              <a:lnSpc>
                <a:spcPts val="26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1300" b="1" dirty="0">
                <a:latin typeface="Tahoma" panose="020B0604030504040204" pitchFamily="34" charset="0"/>
              </a:rPr>
              <a:t>  </a:t>
            </a:r>
            <a:r>
              <a:rPr lang="pt-BR" altLang="pt-BR" sz="1300" b="1" dirty="0" smtClean="0">
                <a:latin typeface="Tahoma" panose="020B0604030504040204" pitchFamily="34" charset="0"/>
              </a:rPr>
              <a:t>LINHA </a:t>
            </a:r>
            <a:r>
              <a:rPr lang="pt-BR" altLang="pt-BR" sz="1300" b="1" dirty="0">
                <a:latin typeface="Tahoma" panose="020B0604030504040204" pitchFamily="34" charset="0"/>
              </a:rPr>
              <a:t>2</a:t>
            </a:r>
            <a:r>
              <a:rPr lang="pt-BR" altLang="pt-BR" sz="1300" dirty="0">
                <a:latin typeface="Tahoma" panose="020B0604030504040204" pitchFamily="34" charset="0"/>
              </a:rPr>
              <a:t> (R$ 25 Mi): Ciências Biomédicas e Saúde; </a:t>
            </a:r>
          </a:p>
          <a:p>
            <a:pPr marL="0" indent="0" algn="just" eaLnBrk="1" hangingPunct="1">
              <a:lnSpc>
                <a:spcPts val="26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1300" b="1" dirty="0">
                <a:latin typeface="Tahoma" panose="020B0604030504040204" pitchFamily="34" charset="0"/>
              </a:rPr>
              <a:t>  </a:t>
            </a:r>
            <a:r>
              <a:rPr lang="pt-BR" altLang="pt-BR" sz="1300" b="1" dirty="0" smtClean="0">
                <a:latin typeface="Tahoma" panose="020B0604030504040204" pitchFamily="34" charset="0"/>
              </a:rPr>
              <a:t>LINHA </a:t>
            </a:r>
            <a:r>
              <a:rPr lang="pt-BR" altLang="pt-BR" sz="1300" b="1" dirty="0">
                <a:latin typeface="Tahoma" panose="020B0604030504040204" pitchFamily="34" charset="0"/>
              </a:rPr>
              <a:t>3</a:t>
            </a:r>
            <a:r>
              <a:rPr lang="pt-BR" altLang="pt-BR" sz="1300" dirty="0">
                <a:latin typeface="Tahoma" panose="020B0604030504040204" pitchFamily="34" charset="0"/>
              </a:rPr>
              <a:t> (R$ 25 Mi): Engenharias;</a:t>
            </a:r>
          </a:p>
          <a:p>
            <a:pPr marL="0" indent="0" algn="just" eaLnBrk="1" hangingPunct="1">
              <a:lnSpc>
                <a:spcPts val="26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1300" b="1" dirty="0">
                <a:latin typeface="Tahoma" panose="020B0604030504040204" pitchFamily="34" charset="0"/>
              </a:rPr>
              <a:t>  </a:t>
            </a:r>
            <a:r>
              <a:rPr lang="pt-BR" altLang="pt-BR" sz="1300" b="1" dirty="0" smtClean="0">
                <a:latin typeface="Tahoma" panose="020B0604030504040204" pitchFamily="34" charset="0"/>
              </a:rPr>
              <a:t>LINHA </a:t>
            </a:r>
            <a:r>
              <a:rPr lang="pt-BR" altLang="pt-BR" sz="1300" b="1" dirty="0">
                <a:latin typeface="Tahoma" panose="020B0604030504040204" pitchFamily="34" charset="0"/>
              </a:rPr>
              <a:t>4</a:t>
            </a:r>
            <a:r>
              <a:rPr lang="pt-BR" altLang="pt-BR" sz="1300" dirty="0">
                <a:latin typeface="Tahoma" panose="020B0604030504040204" pitchFamily="34" charset="0"/>
              </a:rPr>
              <a:t> (R$ 10 Mi): Ciências Sociais;</a:t>
            </a:r>
          </a:p>
          <a:p>
            <a:pPr marL="0" indent="0" algn="just" eaLnBrk="1" hangingPunct="1">
              <a:lnSpc>
                <a:spcPts val="26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1300" b="1" dirty="0">
                <a:latin typeface="Tahoma" panose="020B0604030504040204" pitchFamily="34" charset="0"/>
              </a:rPr>
              <a:t>  </a:t>
            </a:r>
            <a:r>
              <a:rPr lang="pt-BR" altLang="pt-BR" sz="1300" b="1" dirty="0" smtClean="0">
                <a:latin typeface="Tahoma" panose="020B0604030504040204" pitchFamily="34" charset="0"/>
              </a:rPr>
              <a:t>LINHA </a:t>
            </a:r>
            <a:r>
              <a:rPr lang="pt-BR" altLang="pt-BR" sz="1300" b="1" dirty="0">
                <a:latin typeface="Tahoma" panose="020B0604030504040204" pitchFamily="34" charset="0"/>
              </a:rPr>
              <a:t>5</a:t>
            </a:r>
            <a:r>
              <a:rPr lang="pt-BR" altLang="pt-BR" sz="1300" dirty="0">
                <a:latin typeface="Tahoma" panose="020B0604030504040204" pitchFamily="34" charset="0"/>
              </a:rPr>
              <a:t> (R$ 25 Mi): Nanotecnologia</a:t>
            </a:r>
            <a:r>
              <a:rPr lang="pt-BR" altLang="pt-BR" sz="1300" dirty="0" smtClean="0">
                <a:latin typeface="Tahoma" panose="020B0604030504040204" pitchFamily="34" charset="0"/>
              </a:rPr>
              <a:t>.</a:t>
            </a:r>
          </a:p>
          <a:p>
            <a:pPr marL="0" indent="0" algn="just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altLang="pt-BR" sz="1300" dirty="0">
              <a:latin typeface="Tahoma" panose="020B0604030504040204" pitchFamily="34" charset="0"/>
            </a:endParaRPr>
          </a:p>
          <a:p>
            <a:pPr marL="0" indent="0" algn="just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altLang="pt-BR" sz="1200" dirty="0">
              <a:latin typeface="Tahoma" panose="020B0604030504040204" pitchFamily="34" charset="0"/>
            </a:endParaRPr>
          </a:p>
          <a:p>
            <a:pPr marL="0" indent="0" algn="just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altLang="pt-BR" sz="1300" dirty="0">
              <a:latin typeface="Tahoma" panose="020B060403050404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62225" y="5238750"/>
            <a:ext cx="4029075" cy="8969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anchor="ctr"/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</a:rPr>
              <a:t>53 instituições apoiadas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</a:rPr>
              <a:t>R$ 110 </a:t>
            </a:r>
            <a:r>
              <a:rPr lang="pt-BR" sz="2400" b="1" dirty="0" smtClean="0">
                <a:solidFill>
                  <a:schemeClr val="bg1"/>
                </a:solidFill>
              </a:rPr>
              <a:t>Mi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2"/>
          <p:cNvSpPr>
            <a:spLocks noGrp="1"/>
          </p:cNvSpPr>
          <p:nvPr>
            <p:ph type="title"/>
          </p:nvPr>
        </p:nvSpPr>
        <p:spPr>
          <a:xfrm>
            <a:off x="250825" y="2460625"/>
            <a:ext cx="8642350" cy="1936750"/>
          </a:xfrm>
        </p:spPr>
        <p:txBody>
          <a:bodyPr/>
          <a:lstStyle/>
          <a:p>
            <a:pPr algn="ctr" eaLnBrk="1" hangingPunct="1"/>
            <a:r>
              <a:rPr lang="pt-BR" altLang="pt-BR" sz="4400" b="1" smtClean="0">
                <a:latin typeface="Tahoma" panose="020B0604030504040204" pitchFamily="34" charset="0"/>
              </a:rPr>
              <a:t>Detalhamento do Apoio Finep/CT-INFRA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3"/>
          <p:cNvSpPr txBox="1">
            <a:spLocks noChangeArrowheads="1"/>
          </p:cNvSpPr>
          <p:nvPr/>
        </p:nvSpPr>
        <p:spPr bwMode="auto">
          <a:xfrm>
            <a:off x="6340793" y="2549786"/>
            <a:ext cx="2641854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pt-BR" altLang="pt-BR" sz="1400" b="1" dirty="0">
                <a:solidFill>
                  <a:srgbClr val="005051"/>
                </a:solidFill>
                <a:cs typeface="Tahoma" panose="020B0604030504040204" pitchFamily="34" charset="0"/>
              </a:rPr>
              <a:t>Desde 2001 a Finep apoiou </a:t>
            </a:r>
            <a:r>
              <a:rPr lang="pt-BR" altLang="pt-BR" sz="1600" b="1" dirty="0">
                <a:solidFill>
                  <a:srgbClr val="005051"/>
                </a:solidFill>
                <a:cs typeface="Tahoma" panose="020B0604030504040204" pitchFamily="34" charset="0"/>
              </a:rPr>
              <a:t>mais de </a:t>
            </a:r>
            <a:r>
              <a:rPr lang="pt-BR" altLang="pt-BR" sz="1600" b="1" dirty="0" smtClean="0">
                <a:solidFill>
                  <a:srgbClr val="005051"/>
                </a:solidFill>
                <a:cs typeface="Tahoma" panose="020B0604030504040204" pitchFamily="34" charset="0"/>
              </a:rPr>
              <a:t>R$3.5 Bi</a:t>
            </a:r>
            <a:r>
              <a:rPr lang="pt-BR" altLang="pt-BR" sz="1400" b="1" dirty="0" smtClean="0">
                <a:solidFill>
                  <a:srgbClr val="005051"/>
                </a:solidFill>
                <a:cs typeface="Tahoma" panose="020B0604030504040204" pitchFamily="34" charset="0"/>
              </a:rPr>
              <a:t> </a:t>
            </a:r>
            <a:r>
              <a:rPr lang="pt-BR" altLang="pt-BR" sz="1400" b="1" dirty="0">
                <a:solidFill>
                  <a:srgbClr val="005051"/>
                </a:solidFill>
                <a:cs typeface="Tahoma" panose="020B0604030504040204" pitchFamily="34" charset="0"/>
              </a:rPr>
              <a:t>em recursos CT-INFRA para quase </a:t>
            </a:r>
            <a:r>
              <a:rPr lang="pt-BR" altLang="pt-BR" sz="1400" b="1" dirty="0" smtClean="0">
                <a:solidFill>
                  <a:srgbClr val="005051"/>
                </a:solidFill>
                <a:cs typeface="Tahoma" panose="020B0604030504040204" pitchFamily="34" charset="0"/>
              </a:rPr>
              <a:t>1800 </a:t>
            </a:r>
            <a:r>
              <a:rPr lang="pt-BR" altLang="pt-BR" sz="1400" b="1" dirty="0">
                <a:solidFill>
                  <a:srgbClr val="005051"/>
                </a:solidFill>
                <a:cs typeface="Tahoma" panose="020B0604030504040204" pitchFamily="34" charset="0"/>
              </a:rPr>
              <a:t>projetos</a:t>
            </a:r>
          </a:p>
        </p:txBody>
      </p:sp>
      <p:sp>
        <p:nvSpPr>
          <p:cNvPr id="33796" name="Título 1"/>
          <p:cNvSpPr>
            <a:spLocks noGrp="1"/>
          </p:cNvSpPr>
          <p:nvPr>
            <p:ph type="title"/>
          </p:nvPr>
        </p:nvSpPr>
        <p:spPr>
          <a:xfrm>
            <a:off x="250825" y="7938"/>
            <a:ext cx="8893175" cy="1152525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latin typeface="Tahoma" panose="020B0604030504040204" pitchFamily="34" charset="0"/>
              </a:rPr>
              <a:t>Detalhamento do Apoio Finep/CT-INFRA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260350" y="1276350"/>
            <a:ext cx="8632825" cy="717550"/>
          </a:xfrm>
        </p:spPr>
        <p:txBody>
          <a:bodyPr/>
          <a:lstStyle/>
          <a:p>
            <a:pPr marL="179388" indent="-179388" algn="just" eaLnBrk="1" hangingPunct="1">
              <a:lnSpc>
                <a:spcPts val="1900"/>
              </a:lnSpc>
              <a:spcBef>
                <a:spcPct val="0"/>
              </a:spcBef>
              <a:defRPr/>
            </a:pPr>
            <a:r>
              <a:rPr lang="pt-BR" altLang="pt-BR" sz="1600" dirty="0" smtClean="0">
                <a:cs typeface="Tahoma" panose="020B0604030504040204" pitchFamily="34" charset="0"/>
              </a:rPr>
              <a:t>O apoio da Finep ao longo dos anos visou reduzir as desigualdades regionais e estimular o desenvolvimento da ciência e tecnologia em todas as instituições de pesquisa do país.</a:t>
            </a:r>
            <a:endParaRPr lang="pt-BR" altLang="pt-BR" sz="1600" dirty="0">
              <a:cs typeface="Tahoma" panose="020B0604030504040204" pitchFamily="34" charset="0"/>
            </a:endParaRPr>
          </a:p>
          <a:p>
            <a:pPr marL="0" indent="0" algn="just" eaLnBrk="1" hangingPunct="1">
              <a:lnSpc>
                <a:spcPts val="19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altLang="pt-BR" sz="1600" dirty="0" smtClean="0">
              <a:latin typeface="Tahoma" panose="020B0604030504040204" pitchFamily="34" charset="0"/>
            </a:endParaRPr>
          </a:p>
        </p:txBody>
      </p:sp>
      <p:sp>
        <p:nvSpPr>
          <p:cNvPr id="2" name="Seta para Baixo 1"/>
          <p:cNvSpPr/>
          <p:nvPr/>
        </p:nvSpPr>
        <p:spPr>
          <a:xfrm>
            <a:off x="7148895" y="3748792"/>
            <a:ext cx="958850" cy="7683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6340793" y="4584577"/>
            <a:ext cx="2568702" cy="938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ts val="22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400" b="1" dirty="0" smtClean="0">
                <a:solidFill>
                  <a:srgbClr val="005051"/>
                </a:solidFill>
                <a:cs typeface="Tahoma" panose="020B0604030504040204" pitchFamily="34" charset="0"/>
              </a:rPr>
              <a:t>Deste valor, </a:t>
            </a:r>
            <a:r>
              <a:rPr lang="pt-BR" altLang="pt-BR" sz="1400" b="1" dirty="0" smtClean="0">
                <a:solidFill>
                  <a:srgbClr val="005051"/>
                </a:solidFill>
                <a:cs typeface="Tahoma" panose="020B0604030504040204" pitchFamily="34" charset="0"/>
              </a:rPr>
              <a:t>R$ 1.3 Bi (38% do total) </a:t>
            </a:r>
            <a:r>
              <a:rPr lang="pt-BR" altLang="pt-BR" sz="1400" b="1" dirty="0" smtClean="0">
                <a:solidFill>
                  <a:srgbClr val="005051"/>
                </a:solidFill>
                <a:cs typeface="Tahoma" panose="020B0604030504040204" pitchFamily="34" charset="0"/>
              </a:rPr>
              <a:t>foi aplicado no N+NE+CO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283952156"/>
              </p:ext>
            </p:extLst>
          </p:nvPr>
        </p:nvGraphicFramePr>
        <p:xfrm>
          <a:off x="260350" y="2083752"/>
          <a:ext cx="5590032" cy="3619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>
          <a:xfrm>
            <a:off x="250825" y="7938"/>
            <a:ext cx="8893175" cy="1152525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latin typeface="Tahoma" panose="020B0604030504040204" pitchFamily="34" charset="0"/>
              </a:rPr>
              <a:t>CT-INFRA – Apoio para N+NE+CO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60350" y="1171575"/>
            <a:ext cx="8632825" cy="556641"/>
          </a:xfrm>
        </p:spPr>
        <p:txBody>
          <a:bodyPr/>
          <a:lstStyle/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r>
              <a:rPr lang="pt-BR" altLang="pt-BR" sz="1600" b="1" dirty="0" smtClean="0">
                <a:latin typeface="Tahoma" panose="020B0604030504040204" pitchFamily="34" charset="0"/>
              </a:rPr>
              <a:t>Número de instituições do N+NE+CO com apoio CT-Infra (visão acumulada)</a:t>
            </a:r>
            <a:endParaRPr lang="pt-BR" altLang="pt-BR" sz="1600" dirty="0" smtClean="0">
              <a:latin typeface="Tahoma" panose="020B0604030504040204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10028488"/>
              </p:ext>
            </p:extLst>
          </p:nvPr>
        </p:nvGraphicFramePr>
        <p:xfrm>
          <a:off x="611188" y="1609344"/>
          <a:ext cx="8093900" cy="461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4576762" y="3645858"/>
            <a:ext cx="2921318" cy="938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ts val="22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400" b="1" dirty="0" smtClean="0">
                <a:solidFill>
                  <a:srgbClr val="005051"/>
                </a:solidFill>
                <a:cs typeface="Tahoma" panose="020B0604030504040204" pitchFamily="34" charset="0"/>
              </a:rPr>
              <a:t>A Finep, através do CT-Infra, contribuiu para a redução das assimetrias regionais</a:t>
            </a:r>
            <a:endParaRPr lang="pt-BR" altLang="pt-BR" sz="1400" b="1" dirty="0" smtClean="0">
              <a:solidFill>
                <a:srgbClr val="005051"/>
              </a:solidFill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345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>
          <a:xfrm>
            <a:off x="250825" y="7938"/>
            <a:ext cx="8893175" cy="1152525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latin typeface="Tahoma" panose="020B0604030504040204" pitchFamily="34" charset="0"/>
              </a:rPr>
              <a:t>CT-INFRA – Apoio para N+NE+CO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60350" y="1171575"/>
            <a:ext cx="8632825" cy="556641"/>
          </a:xfrm>
        </p:spPr>
        <p:txBody>
          <a:bodyPr/>
          <a:lstStyle/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r>
              <a:rPr lang="pt-BR" altLang="pt-BR" sz="1600" b="1" dirty="0" smtClean="0">
                <a:latin typeface="Tahoma" panose="020B0604030504040204" pitchFamily="34" charset="0"/>
              </a:rPr>
              <a:t>Evolução do apoio para o N+NE+CO (visão acumulada) – R$ Mi</a:t>
            </a:r>
            <a:endParaRPr lang="pt-BR" altLang="pt-BR" sz="1600" dirty="0" smtClean="0">
              <a:latin typeface="Tahoma" panose="020B0604030504040204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189528361"/>
              </p:ext>
            </p:extLst>
          </p:nvPr>
        </p:nvGraphicFramePr>
        <p:xfrm>
          <a:off x="329184" y="1739328"/>
          <a:ext cx="8339328" cy="4496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52450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2"/>
          <p:cNvSpPr>
            <a:spLocks noGrp="1"/>
          </p:cNvSpPr>
          <p:nvPr>
            <p:ph type="title"/>
          </p:nvPr>
        </p:nvSpPr>
        <p:spPr>
          <a:xfrm>
            <a:off x="250825" y="2460625"/>
            <a:ext cx="8642350" cy="1936750"/>
          </a:xfrm>
        </p:spPr>
        <p:txBody>
          <a:bodyPr/>
          <a:lstStyle/>
          <a:p>
            <a:pPr algn="ctr" eaLnBrk="1" hangingPunct="1"/>
            <a:r>
              <a:rPr lang="pt-BR" altLang="pt-BR" sz="4400" b="1" smtClean="0">
                <a:latin typeface="Tahoma" panose="020B0604030504040204" pitchFamily="34" charset="0"/>
              </a:rPr>
              <a:t>VISÃO GERAL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>
          <a:xfrm>
            <a:off x="250825" y="7938"/>
            <a:ext cx="8893175" cy="1152525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latin typeface="Tahoma" panose="020B0604030504040204" pitchFamily="34" charset="0"/>
              </a:rPr>
              <a:t>CT-INFRA – Apoio para N+NE+CO</a:t>
            </a:r>
          </a:p>
        </p:txBody>
      </p:sp>
      <p:sp>
        <p:nvSpPr>
          <p:cNvPr id="34819" name="Espaço Reservado para Conteúdo 2"/>
          <p:cNvSpPr>
            <a:spLocks noGrp="1"/>
          </p:cNvSpPr>
          <p:nvPr>
            <p:ph idx="1"/>
          </p:nvPr>
        </p:nvSpPr>
        <p:spPr>
          <a:xfrm>
            <a:off x="260350" y="1276350"/>
            <a:ext cx="8632825" cy="927100"/>
          </a:xfrm>
        </p:spPr>
        <p:txBody>
          <a:bodyPr/>
          <a:lstStyle/>
          <a:p>
            <a:pPr marL="0" indent="0" algn="just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600" dirty="0" smtClean="0">
                <a:latin typeface="Tahoma" panose="020B0604030504040204" pitchFamily="34" charset="0"/>
              </a:rPr>
              <a:t>O apoio da Finep em recursos CT-INFRA para o N+NE+CO foi de R$1.33 Bi, distribuídos em 722 projetos.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534140"/>
              </p:ext>
            </p:extLst>
          </p:nvPr>
        </p:nvGraphicFramePr>
        <p:xfrm>
          <a:off x="365761" y="2166874"/>
          <a:ext cx="8478433" cy="2734312"/>
        </p:xfrm>
        <a:graphic>
          <a:graphicData uri="http://schemas.openxmlformats.org/drawingml/2006/table">
            <a:tbl>
              <a:tblPr/>
              <a:tblGrid>
                <a:gridCol w="834054">
                  <a:extLst>
                    <a:ext uri="{9D8B030D-6E8A-4147-A177-3AD203B41FA5}">
                      <a16:colId xmlns:a16="http://schemas.microsoft.com/office/drawing/2014/main" val="1052252835"/>
                    </a:ext>
                  </a:extLst>
                </a:gridCol>
                <a:gridCol w="433708">
                  <a:extLst>
                    <a:ext uri="{9D8B030D-6E8A-4147-A177-3AD203B41FA5}">
                      <a16:colId xmlns:a16="http://schemas.microsoft.com/office/drawing/2014/main" val="391828121"/>
                    </a:ext>
                  </a:extLst>
                </a:gridCol>
                <a:gridCol w="633881">
                  <a:extLst>
                    <a:ext uri="{9D8B030D-6E8A-4147-A177-3AD203B41FA5}">
                      <a16:colId xmlns:a16="http://schemas.microsoft.com/office/drawing/2014/main" val="257367655"/>
                    </a:ext>
                  </a:extLst>
                </a:gridCol>
                <a:gridCol w="673915">
                  <a:extLst>
                    <a:ext uri="{9D8B030D-6E8A-4147-A177-3AD203B41FA5}">
                      <a16:colId xmlns:a16="http://schemas.microsoft.com/office/drawing/2014/main" val="1772204487"/>
                    </a:ext>
                  </a:extLst>
                </a:gridCol>
                <a:gridCol w="275793">
                  <a:extLst>
                    <a:ext uri="{9D8B030D-6E8A-4147-A177-3AD203B41FA5}">
                      <a16:colId xmlns:a16="http://schemas.microsoft.com/office/drawing/2014/main" val="645522387"/>
                    </a:ext>
                  </a:extLst>
                </a:gridCol>
                <a:gridCol w="834054">
                  <a:extLst>
                    <a:ext uri="{9D8B030D-6E8A-4147-A177-3AD203B41FA5}">
                      <a16:colId xmlns:a16="http://schemas.microsoft.com/office/drawing/2014/main" val="2496559404"/>
                    </a:ext>
                  </a:extLst>
                </a:gridCol>
                <a:gridCol w="433708">
                  <a:extLst>
                    <a:ext uri="{9D8B030D-6E8A-4147-A177-3AD203B41FA5}">
                      <a16:colId xmlns:a16="http://schemas.microsoft.com/office/drawing/2014/main" val="1706301909"/>
                    </a:ext>
                  </a:extLst>
                </a:gridCol>
                <a:gridCol w="633881">
                  <a:extLst>
                    <a:ext uri="{9D8B030D-6E8A-4147-A177-3AD203B41FA5}">
                      <a16:colId xmlns:a16="http://schemas.microsoft.com/office/drawing/2014/main" val="3545423619"/>
                    </a:ext>
                  </a:extLst>
                </a:gridCol>
                <a:gridCol w="673915">
                  <a:extLst>
                    <a:ext uri="{9D8B030D-6E8A-4147-A177-3AD203B41FA5}">
                      <a16:colId xmlns:a16="http://schemas.microsoft.com/office/drawing/2014/main" val="1302576594"/>
                    </a:ext>
                  </a:extLst>
                </a:gridCol>
                <a:gridCol w="275793">
                  <a:extLst>
                    <a:ext uri="{9D8B030D-6E8A-4147-A177-3AD203B41FA5}">
                      <a16:colId xmlns:a16="http://schemas.microsoft.com/office/drawing/2014/main" val="149409444"/>
                    </a:ext>
                  </a:extLst>
                </a:gridCol>
                <a:gridCol w="1034227">
                  <a:extLst>
                    <a:ext uri="{9D8B030D-6E8A-4147-A177-3AD203B41FA5}">
                      <a16:colId xmlns:a16="http://schemas.microsoft.com/office/drawing/2014/main" val="3629634829"/>
                    </a:ext>
                  </a:extLst>
                </a:gridCol>
                <a:gridCol w="433708">
                  <a:extLst>
                    <a:ext uri="{9D8B030D-6E8A-4147-A177-3AD203B41FA5}">
                      <a16:colId xmlns:a16="http://schemas.microsoft.com/office/drawing/2014/main" val="3324085422"/>
                    </a:ext>
                  </a:extLst>
                </a:gridCol>
                <a:gridCol w="633881">
                  <a:extLst>
                    <a:ext uri="{9D8B030D-6E8A-4147-A177-3AD203B41FA5}">
                      <a16:colId xmlns:a16="http://schemas.microsoft.com/office/drawing/2014/main" val="190146009"/>
                    </a:ext>
                  </a:extLst>
                </a:gridCol>
                <a:gridCol w="673915">
                  <a:extLst>
                    <a:ext uri="{9D8B030D-6E8A-4147-A177-3AD203B41FA5}">
                      <a16:colId xmlns:a16="http://schemas.microsoft.com/office/drawing/2014/main" val="1315823702"/>
                    </a:ext>
                  </a:extLst>
                </a:gridCol>
              </a:tblGrid>
              <a:tr h="22173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HISTÓRICO DO APOIO FINEP / CT-INFRA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HISTÓRICO DO APOIO FINEP / CT-INFRA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HISTÓRICO DO APOIO FINEP / CT-INFRA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485670"/>
                  </a:ext>
                </a:extLst>
              </a:tr>
              <a:tr h="1786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Região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Projetos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(R$ Mi)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Região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Projetos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(R$ Mi)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Região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Projetos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(R$ Mi)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263734"/>
                  </a:ext>
                </a:extLst>
              </a:tr>
              <a:tr h="116571"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772740"/>
                  </a:ext>
                </a:extLst>
              </a:tr>
              <a:tr h="221737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NORDESTE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CENTRO-OESTE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189806"/>
                  </a:ext>
                </a:extLst>
              </a:tr>
              <a:tr h="2217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498229"/>
                  </a:ext>
                </a:extLst>
              </a:tr>
              <a:tr h="2217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330978"/>
                  </a:ext>
                </a:extLst>
              </a:tr>
              <a:tr h="2217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509134"/>
                  </a:ext>
                </a:extLst>
              </a:tr>
              <a:tr h="2217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374655"/>
                  </a:ext>
                </a:extLst>
              </a:tr>
              <a:tr h="2217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098394"/>
                  </a:ext>
                </a:extLst>
              </a:tr>
              <a:tr h="2217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967245"/>
                  </a:ext>
                </a:extLst>
              </a:tr>
              <a:tr h="2217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401114"/>
                  </a:ext>
                </a:extLst>
              </a:tr>
              <a:tr h="221737"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949492"/>
                  </a:ext>
                </a:extLst>
              </a:tr>
              <a:tr h="221737"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 </a:t>
                      </a: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6" marR="6666" marT="66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1819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250825" y="7938"/>
            <a:ext cx="8893175" cy="1152525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latin typeface="Tahoma" panose="020B0604030504040204" pitchFamily="34" charset="0"/>
              </a:rPr>
              <a:t>CT-INFRA – Apoio para a Região Norte</a:t>
            </a:r>
          </a:p>
        </p:txBody>
      </p:sp>
      <p:sp>
        <p:nvSpPr>
          <p:cNvPr id="36867" name="Espaço Reservado para Conteúdo 2"/>
          <p:cNvSpPr>
            <a:spLocks noGrp="1"/>
          </p:cNvSpPr>
          <p:nvPr>
            <p:ph idx="1"/>
          </p:nvPr>
        </p:nvSpPr>
        <p:spPr>
          <a:xfrm>
            <a:off x="260350" y="1276350"/>
            <a:ext cx="8632825" cy="927100"/>
          </a:xfrm>
        </p:spPr>
        <p:txBody>
          <a:bodyPr/>
          <a:lstStyle/>
          <a:p>
            <a:pPr marL="0" indent="0" algn="just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600" dirty="0" smtClean="0">
                <a:latin typeface="Tahoma" panose="020B0604030504040204" pitchFamily="34" charset="0"/>
              </a:rPr>
              <a:t>O apoio da Finep em recursos CT-INFRA para a Região Norte foi de R$202 Mi, distribuídos em 152 projetos.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978182"/>
              </p:ext>
            </p:extLst>
          </p:nvPr>
        </p:nvGraphicFramePr>
        <p:xfrm>
          <a:off x="611188" y="2159381"/>
          <a:ext cx="3240001" cy="3451654"/>
        </p:xfrm>
        <a:graphic>
          <a:graphicData uri="http://schemas.openxmlformats.org/drawingml/2006/table">
            <a:tbl>
              <a:tblPr/>
              <a:tblGrid>
                <a:gridCol w="545598">
                  <a:extLst>
                    <a:ext uri="{9D8B030D-6E8A-4147-A177-3AD203B41FA5}">
                      <a16:colId xmlns:a16="http://schemas.microsoft.com/office/drawing/2014/main" val="3044469031"/>
                    </a:ext>
                  </a:extLst>
                </a:gridCol>
                <a:gridCol w="1049223">
                  <a:extLst>
                    <a:ext uri="{9D8B030D-6E8A-4147-A177-3AD203B41FA5}">
                      <a16:colId xmlns:a16="http://schemas.microsoft.com/office/drawing/2014/main" val="1881995352"/>
                    </a:ext>
                  </a:extLst>
                </a:gridCol>
                <a:gridCol w="797411">
                  <a:extLst>
                    <a:ext uri="{9D8B030D-6E8A-4147-A177-3AD203B41FA5}">
                      <a16:colId xmlns:a16="http://schemas.microsoft.com/office/drawing/2014/main" val="3983902193"/>
                    </a:ext>
                  </a:extLst>
                </a:gridCol>
                <a:gridCol w="847769">
                  <a:extLst>
                    <a:ext uri="{9D8B030D-6E8A-4147-A177-3AD203B41FA5}">
                      <a16:colId xmlns:a16="http://schemas.microsoft.com/office/drawing/2014/main" val="2782368574"/>
                    </a:ext>
                  </a:extLst>
                </a:gridCol>
              </a:tblGrid>
              <a:tr h="27875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HISTÓRICO DO APOIO FINEP / CT-INFRA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752266"/>
                  </a:ext>
                </a:extLst>
              </a:tr>
              <a:tr h="2245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Instituição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Projetos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(R$ Mi)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401112"/>
                  </a:ext>
                </a:extLst>
              </a:tr>
              <a:tr h="1591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278001"/>
                  </a:ext>
                </a:extLst>
              </a:tr>
              <a:tr h="2787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UFAC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2501"/>
                  </a:ext>
                </a:extLst>
              </a:tr>
              <a:tr h="27875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FMT-HVD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104629"/>
                  </a:ext>
                </a:extLst>
              </a:tr>
              <a:tr h="2787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FUA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742697"/>
                  </a:ext>
                </a:extLst>
              </a:tr>
              <a:tr h="2787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HEMOAM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674930"/>
                  </a:ext>
                </a:extLst>
              </a:tr>
              <a:tr h="2787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IDSM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597552"/>
                  </a:ext>
                </a:extLst>
              </a:tr>
              <a:tr h="2787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MCTI-INPA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286043"/>
                  </a:ext>
                </a:extLst>
              </a:tr>
              <a:tr h="2787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MURAKI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78257"/>
                  </a:ext>
                </a:extLst>
              </a:tr>
              <a:tr h="2787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UEA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086314"/>
                  </a:ext>
                </a:extLst>
              </a:tr>
              <a:tr h="2787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UEAMAPÁ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086101"/>
                  </a:ext>
                </a:extLst>
              </a:tr>
              <a:tr h="2787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UNIFAP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220470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086684"/>
              </p:ext>
            </p:extLst>
          </p:nvPr>
        </p:nvGraphicFramePr>
        <p:xfrm>
          <a:off x="4572000" y="2159381"/>
          <a:ext cx="3240001" cy="3730409"/>
        </p:xfrm>
        <a:graphic>
          <a:graphicData uri="http://schemas.openxmlformats.org/drawingml/2006/table">
            <a:tbl>
              <a:tblPr/>
              <a:tblGrid>
                <a:gridCol w="545598">
                  <a:extLst>
                    <a:ext uri="{9D8B030D-6E8A-4147-A177-3AD203B41FA5}">
                      <a16:colId xmlns:a16="http://schemas.microsoft.com/office/drawing/2014/main" val="707306118"/>
                    </a:ext>
                  </a:extLst>
                </a:gridCol>
                <a:gridCol w="1049223">
                  <a:extLst>
                    <a:ext uri="{9D8B030D-6E8A-4147-A177-3AD203B41FA5}">
                      <a16:colId xmlns:a16="http://schemas.microsoft.com/office/drawing/2014/main" val="288804528"/>
                    </a:ext>
                  </a:extLst>
                </a:gridCol>
                <a:gridCol w="797411">
                  <a:extLst>
                    <a:ext uri="{9D8B030D-6E8A-4147-A177-3AD203B41FA5}">
                      <a16:colId xmlns:a16="http://schemas.microsoft.com/office/drawing/2014/main" val="1388774355"/>
                    </a:ext>
                  </a:extLst>
                </a:gridCol>
                <a:gridCol w="847769">
                  <a:extLst>
                    <a:ext uri="{9D8B030D-6E8A-4147-A177-3AD203B41FA5}">
                      <a16:colId xmlns:a16="http://schemas.microsoft.com/office/drawing/2014/main" val="894388064"/>
                    </a:ext>
                  </a:extLst>
                </a:gridCol>
              </a:tblGrid>
              <a:tr h="27875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HISTÓRICO DO APOIO FINEP / CT-INFRA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238678"/>
                  </a:ext>
                </a:extLst>
              </a:tr>
              <a:tr h="224568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Instituição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Projetos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(R$ Mi)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848237"/>
                  </a:ext>
                </a:extLst>
              </a:tr>
              <a:tr h="1591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600945"/>
                  </a:ext>
                </a:extLst>
              </a:tr>
              <a:tr h="27875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IFPA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47247"/>
                  </a:ext>
                </a:extLst>
              </a:tr>
              <a:tr h="2787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MPEG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074046"/>
                  </a:ext>
                </a:extLst>
              </a:tr>
              <a:tr h="2787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UEPA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101367"/>
                  </a:ext>
                </a:extLst>
              </a:tr>
              <a:tr h="2787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UFOPA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22015"/>
                  </a:ext>
                </a:extLst>
              </a:tr>
              <a:tr h="2787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UFPA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159634"/>
                  </a:ext>
                </a:extLst>
              </a:tr>
              <a:tr h="2787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UFRA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100217"/>
                  </a:ext>
                </a:extLst>
              </a:tr>
              <a:tr h="2787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CEPEM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584291"/>
                  </a:ext>
                </a:extLst>
              </a:tr>
              <a:tr h="2787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UNIR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554608"/>
                  </a:ext>
                </a:extLst>
              </a:tr>
              <a:tr h="2787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UFRR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011711"/>
                  </a:ext>
                </a:extLst>
              </a:tr>
              <a:tr h="2787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UFT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412977"/>
                  </a:ext>
                </a:extLst>
              </a:tr>
              <a:tr h="2787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UNIRG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3785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>
          <a:xfrm>
            <a:off x="250825" y="7938"/>
            <a:ext cx="8893175" cy="1152525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latin typeface="Tahoma" panose="020B0604030504040204" pitchFamily="34" charset="0"/>
              </a:rPr>
              <a:t>CT-INFRA – Apoio para a Região Nordeste</a:t>
            </a:r>
          </a:p>
        </p:txBody>
      </p:sp>
      <p:sp>
        <p:nvSpPr>
          <p:cNvPr id="38915" name="Espaço Reservado para Conteúdo 2"/>
          <p:cNvSpPr>
            <a:spLocks noGrp="1"/>
          </p:cNvSpPr>
          <p:nvPr>
            <p:ph idx="1"/>
          </p:nvPr>
        </p:nvSpPr>
        <p:spPr>
          <a:xfrm>
            <a:off x="260350" y="1276350"/>
            <a:ext cx="8632825" cy="927100"/>
          </a:xfrm>
        </p:spPr>
        <p:txBody>
          <a:bodyPr/>
          <a:lstStyle/>
          <a:p>
            <a:pPr marL="0" indent="0" algn="just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600" dirty="0" smtClean="0">
                <a:latin typeface="Tahoma" panose="020B0604030504040204" pitchFamily="34" charset="0"/>
              </a:rPr>
              <a:t>O apoio da Finep em recursos CT-INFRA para a Região Nordeste foi de R$788 Mi, distribuídos em 409 projetos.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958888"/>
              </p:ext>
            </p:extLst>
          </p:nvPr>
        </p:nvGraphicFramePr>
        <p:xfrm>
          <a:off x="611188" y="2175228"/>
          <a:ext cx="2700000" cy="3679275"/>
        </p:xfrm>
        <a:graphic>
          <a:graphicData uri="http://schemas.openxmlformats.org/drawingml/2006/table">
            <a:tbl>
              <a:tblPr/>
              <a:tblGrid>
                <a:gridCol w="447265">
                  <a:extLst>
                    <a:ext uri="{9D8B030D-6E8A-4147-A177-3AD203B41FA5}">
                      <a16:colId xmlns:a16="http://schemas.microsoft.com/office/drawing/2014/main" val="3011579062"/>
                    </a:ext>
                  </a:extLst>
                </a:gridCol>
                <a:gridCol w="860127">
                  <a:extLst>
                    <a:ext uri="{9D8B030D-6E8A-4147-A177-3AD203B41FA5}">
                      <a16:colId xmlns:a16="http://schemas.microsoft.com/office/drawing/2014/main" val="2067886429"/>
                    </a:ext>
                  </a:extLst>
                </a:gridCol>
                <a:gridCol w="653697">
                  <a:extLst>
                    <a:ext uri="{9D8B030D-6E8A-4147-A177-3AD203B41FA5}">
                      <a16:colId xmlns:a16="http://schemas.microsoft.com/office/drawing/2014/main" val="412516498"/>
                    </a:ext>
                  </a:extLst>
                </a:gridCol>
                <a:gridCol w="738911">
                  <a:extLst>
                    <a:ext uri="{9D8B030D-6E8A-4147-A177-3AD203B41FA5}">
                      <a16:colId xmlns:a16="http://schemas.microsoft.com/office/drawing/2014/main" val="141496532"/>
                    </a:ext>
                  </a:extLst>
                </a:gridCol>
              </a:tblGrid>
              <a:tr h="22991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HISTÓRICO DO APOIO FINEP / CT-INFRA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20813"/>
                  </a:ext>
                </a:extLst>
              </a:tr>
              <a:tr h="179861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Instituição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Projetos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(R$ Mi)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506325"/>
                  </a:ext>
                </a:extLst>
              </a:tr>
              <a:tr h="1420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643861"/>
                  </a:ext>
                </a:extLst>
              </a:tr>
              <a:tr h="2232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UFAL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 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428020"/>
                  </a:ext>
                </a:extLst>
              </a:tr>
              <a:tr h="2232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UNCISAL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 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392982"/>
                  </a:ext>
                </a:extLst>
              </a:tr>
              <a:tr h="2232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UNEAL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 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431972"/>
                  </a:ext>
                </a:extLst>
              </a:tr>
              <a:tr h="223259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CEFET-BA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 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425455"/>
                  </a:ext>
                </a:extLst>
              </a:tr>
              <a:tr h="2232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CEPEC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 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019033"/>
                  </a:ext>
                </a:extLst>
              </a:tr>
              <a:tr h="2232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IFBAIANO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 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267688"/>
                  </a:ext>
                </a:extLst>
              </a:tr>
              <a:tr h="2232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UEFS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 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869403"/>
                  </a:ext>
                </a:extLst>
              </a:tr>
              <a:tr h="2232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UESB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 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966319"/>
                  </a:ext>
                </a:extLst>
              </a:tr>
              <a:tr h="2232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UESC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 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029482"/>
                  </a:ext>
                </a:extLst>
              </a:tr>
              <a:tr h="2232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UFBA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 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970357"/>
                  </a:ext>
                </a:extLst>
              </a:tr>
              <a:tr h="2232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UFOB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 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566338"/>
                  </a:ext>
                </a:extLst>
              </a:tr>
              <a:tr h="2232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UFRB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 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778046"/>
                  </a:ext>
                </a:extLst>
              </a:tr>
              <a:tr h="2232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UFSB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 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03691"/>
                  </a:ext>
                </a:extLst>
              </a:tr>
              <a:tr h="2232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UNEB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 </a:t>
                      </a:r>
                    </a:p>
                  </a:txBody>
                  <a:tcPr marL="6713" marR="6713" marT="67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979874"/>
                  </a:ext>
                </a:extLst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042604"/>
              </p:ext>
            </p:extLst>
          </p:nvPr>
        </p:nvGraphicFramePr>
        <p:xfrm>
          <a:off x="3546821" y="2175228"/>
          <a:ext cx="2628000" cy="3928484"/>
        </p:xfrm>
        <a:graphic>
          <a:graphicData uri="http://schemas.openxmlformats.org/drawingml/2006/table">
            <a:tbl>
              <a:tblPr/>
              <a:tblGrid>
                <a:gridCol w="442541">
                  <a:extLst>
                    <a:ext uri="{9D8B030D-6E8A-4147-A177-3AD203B41FA5}">
                      <a16:colId xmlns:a16="http://schemas.microsoft.com/office/drawing/2014/main" val="2220189730"/>
                    </a:ext>
                  </a:extLst>
                </a:gridCol>
                <a:gridCol w="851036">
                  <a:extLst>
                    <a:ext uri="{9D8B030D-6E8A-4147-A177-3AD203B41FA5}">
                      <a16:colId xmlns:a16="http://schemas.microsoft.com/office/drawing/2014/main" val="2431736411"/>
                    </a:ext>
                  </a:extLst>
                </a:gridCol>
                <a:gridCol w="646789">
                  <a:extLst>
                    <a:ext uri="{9D8B030D-6E8A-4147-A177-3AD203B41FA5}">
                      <a16:colId xmlns:a16="http://schemas.microsoft.com/office/drawing/2014/main" val="3974143721"/>
                    </a:ext>
                  </a:extLst>
                </a:gridCol>
                <a:gridCol w="687634">
                  <a:extLst>
                    <a:ext uri="{9D8B030D-6E8A-4147-A177-3AD203B41FA5}">
                      <a16:colId xmlns:a16="http://schemas.microsoft.com/office/drawing/2014/main" val="2623088060"/>
                    </a:ext>
                  </a:extLst>
                </a:gridCol>
              </a:tblGrid>
              <a:tr h="22610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HISTÓRICO DO APOIO FINEP / CT-INFRA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540240"/>
                  </a:ext>
                </a:extLst>
              </a:tr>
              <a:tr h="182150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Instituição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Projetos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(R$ Mi)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918848"/>
                  </a:ext>
                </a:extLst>
              </a:tr>
              <a:tr h="1270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465963"/>
                  </a:ext>
                </a:extLst>
              </a:tr>
              <a:tr h="226101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CEFET-CE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 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605412"/>
                  </a:ext>
                </a:extLst>
              </a:tr>
              <a:tr h="2261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ESP-CE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 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04385"/>
                  </a:ext>
                </a:extLst>
              </a:tr>
              <a:tr h="2261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FUNECE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 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529109"/>
                  </a:ext>
                </a:extLst>
              </a:tr>
              <a:tr h="2261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IFCE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 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885997"/>
                  </a:ext>
                </a:extLst>
              </a:tr>
              <a:tr h="2261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UFC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 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839236"/>
                  </a:ext>
                </a:extLst>
              </a:tr>
              <a:tr h="2261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UNILAB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 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242151"/>
                  </a:ext>
                </a:extLst>
              </a:tr>
              <a:tr h="2261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URCA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 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630072"/>
                  </a:ext>
                </a:extLst>
              </a:tr>
              <a:tr h="2261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UVA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 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037728"/>
                  </a:ext>
                </a:extLst>
              </a:tr>
              <a:tr h="22610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CEFET-MA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 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319064"/>
                  </a:ext>
                </a:extLst>
              </a:tr>
              <a:tr h="2261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UEMA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 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696971"/>
                  </a:ext>
                </a:extLst>
              </a:tr>
              <a:tr h="2261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UFMA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 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517489"/>
                  </a:ext>
                </a:extLst>
              </a:tr>
              <a:tr h="22610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EMEPA-PB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 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863575"/>
                  </a:ext>
                </a:extLst>
              </a:tr>
              <a:tr h="2261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UEPB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 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84415"/>
                  </a:ext>
                </a:extLst>
              </a:tr>
              <a:tr h="2261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UFCG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 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452428"/>
                  </a:ext>
                </a:extLst>
              </a:tr>
              <a:tr h="2261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UFPB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 </a:t>
                      </a:r>
                    </a:p>
                  </a:txBody>
                  <a:tcPr marL="6798" marR="6798" marT="6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885083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870908"/>
              </p:ext>
            </p:extLst>
          </p:nvPr>
        </p:nvGraphicFramePr>
        <p:xfrm>
          <a:off x="6301175" y="2175228"/>
          <a:ext cx="2592000" cy="4099328"/>
        </p:xfrm>
        <a:graphic>
          <a:graphicData uri="http://schemas.openxmlformats.org/drawingml/2006/table">
            <a:tbl>
              <a:tblPr/>
              <a:tblGrid>
                <a:gridCol w="436478">
                  <a:extLst>
                    <a:ext uri="{9D8B030D-6E8A-4147-A177-3AD203B41FA5}">
                      <a16:colId xmlns:a16="http://schemas.microsoft.com/office/drawing/2014/main" val="3633715865"/>
                    </a:ext>
                  </a:extLst>
                </a:gridCol>
                <a:gridCol w="839378">
                  <a:extLst>
                    <a:ext uri="{9D8B030D-6E8A-4147-A177-3AD203B41FA5}">
                      <a16:colId xmlns:a16="http://schemas.microsoft.com/office/drawing/2014/main" val="925979864"/>
                    </a:ext>
                  </a:extLst>
                </a:gridCol>
                <a:gridCol w="637928">
                  <a:extLst>
                    <a:ext uri="{9D8B030D-6E8A-4147-A177-3AD203B41FA5}">
                      <a16:colId xmlns:a16="http://schemas.microsoft.com/office/drawing/2014/main" val="3945370208"/>
                    </a:ext>
                  </a:extLst>
                </a:gridCol>
                <a:gridCol w="678216">
                  <a:extLst>
                    <a:ext uri="{9D8B030D-6E8A-4147-A177-3AD203B41FA5}">
                      <a16:colId xmlns:a16="http://schemas.microsoft.com/office/drawing/2014/main" val="2910096347"/>
                    </a:ext>
                  </a:extLst>
                </a:gridCol>
              </a:tblGrid>
              <a:tr h="22300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HISTÓRICO DO APOIO FINEP / CT-INFRA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504"/>
                  </a:ext>
                </a:extLst>
              </a:tr>
              <a:tr h="179653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Instituição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Projetos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(R$ Mi)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759739"/>
                  </a:ext>
                </a:extLst>
              </a:tr>
              <a:tr h="1269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926566"/>
                  </a:ext>
                </a:extLst>
              </a:tr>
              <a:tr h="223003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FUNDAJ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 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919438"/>
                  </a:ext>
                </a:extLst>
              </a:tr>
              <a:tr h="2230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IFPE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 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946867"/>
                  </a:ext>
                </a:extLst>
              </a:tr>
              <a:tr h="2230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IMIP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 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903909"/>
                  </a:ext>
                </a:extLst>
              </a:tr>
              <a:tr h="2230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INT-NE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 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710729"/>
                  </a:ext>
                </a:extLst>
              </a:tr>
              <a:tr h="2230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IPA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 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324691"/>
                  </a:ext>
                </a:extLst>
              </a:tr>
              <a:tr h="2230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ITEP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 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296169"/>
                  </a:ext>
                </a:extLst>
              </a:tr>
              <a:tr h="2230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UFPE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 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012303"/>
                  </a:ext>
                </a:extLst>
              </a:tr>
              <a:tr h="2230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UFRPE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 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262432"/>
                  </a:ext>
                </a:extLst>
              </a:tr>
              <a:tr h="2230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UNIVASF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 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983874"/>
                  </a:ext>
                </a:extLst>
              </a:tr>
              <a:tr h="2230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UPE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 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525614"/>
                  </a:ext>
                </a:extLst>
              </a:tr>
              <a:tr h="2230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UFPI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 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946512"/>
                  </a:ext>
                </a:extLst>
              </a:tr>
              <a:tr h="22300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CEFET-RN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 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590606"/>
                  </a:ext>
                </a:extLst>
              </a:tr>
              <a:tr h="2230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FUERN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 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414721"/>
                  </a:ext>
                </a:extLst>
              </a:tr>
              <a:tr h="2230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UFERSA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 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995204"/>
                  </a:ext>
                </a:extLst>
              </a:tr>
              <a:tr h="2230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UFRN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 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443811"/>
                  </a:ext>
                </a:extLst>
              </a:tr>
              <a:tr h="2230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FUFS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 </a:t>
                      </a:r>
                    </a:p>
                  </a:txBody>
                  <a:tcPr marL="6704" marR="6704" marT="6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02358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>
          <a:xfrm>
            <a:off x="250825" y="7938"/>
            <a:ext cx="8893175" cy="1152525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latin typeface="Tahoma" panose="020B0604030504040204" pitchFamily="34" charset="0"/>
              </a:rPr>
              <a:t>CT-INFRA – Apoio para a Região Centro-Oeste</a:t>
            </a:r>
          </a:p>
        </p:txBody>
      </p:sp>
      <p:sp>
        <p:nvSpPr>
          <p:cNvPr id="40963" name="Espaço Reservado para Conteúdo 2"/>
          <p:cNvSpPr>
            <a:spLocks noGrp="1"/>
          </p:cNvSpPr>
          <p:nvPr>
            <p:ph idx="1"/>
          </p:nvPr>
        </p:nvSpPr>
        <p:spPr>
          <a:xfrm>
            <a:off x="260350" y="1276350"/>
            <a:ext cx="8632825" cy="927100"/>
          </a:xfrm>
        </p:spPr>
        <p:txBody>
          <a:bodyPr/>
          <a:lstStyle/>
          <a:p>
            <a:pPr marL="0" indent="0" algn="just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600" dirty="0" smtClean="0">
                <a:latin typeface="Tahoma" panose="020B0604030504040204" pitchFamily="34" charset="0"/>
              </a:rPr>
              <a:t>O apoio da Finep em recursos CT-INFRA para a Região Centro-Oeste foi de R$338 Mi, distribuídos em 161 projetos.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464168"/>
              </p:ext>
            </p:extLst>
          </p:nvPr>
        </p:nvGraphicFramePr>
        <p:xfrm>
          <a:off x="611188" y="2159127"/>
          <a:ext cx="3240001" cy="3172899"/>
        </p:xfrm>
        <a:graphic>
          <a:graphicData uri="http://schemas.openxmlformats.org/drawingml/2006/table">
            <a:tbl>
              <a:tblPr/>
              <a:tblGrid>
                <a:gridCol w="545598">
                  <a:extLst>
                    <a:ext uri="{9D8B030D-6E8A-4147-A177-3AD203B41FA5}">
                      <a16:colId xmlns:a16="http://schemas.microsoft.com/office/drawing/2014/main" val="2184640872"/>
                    </a:ext>
                  </a:extLst>
                </a:gridCol>
                <a:gridCol w="1049223">
                  <a:extLst>
                    <a:ext uri="{9D8B030D-6E8A-4147-A177-3AD203B41FA5}">
                      <a16:colId xmlns:a16="http://schemas.microsoft.com/office/drawing/2014/main" val="2546502490"/>
                    </a:ext>
                  </a:extLst>
                </a:gridCol>
                <a:gridCol w="797411">
                  <a:extLst>
                    <a:ext uri="{9D8B030D-6E8A-4147-A177-3AD203B41FA5}">
                      <a16:colId xmlns:a16="http://schemas.microsoft.com/office/drawing/2014/main" val="1945124849"/>
                    </a:ext>
                  </a:extLst>
                </a:gridCol>
                <a:gridCol w="847769">
                  <a:extLst>
                    <a:ext uri="{9D8B030D-6E8A-4147-A177-3AD203B41FA5}">
                      <a16:colId xmlns:a16="http://schemas.microsoft.com/office/drawing/2014/main" val="2708337227"/>
                    </a:ext>
                  </a:extLst>
                </a:gridCol>
              </a:tblGrid>
              <a:tr h="27875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HISTÓRICO DO APOIO FINEP / CT-INFRA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44317"/>
                  </a:ext>
                </a:extLst>
              </a:tr>
              <a:tr h="224568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Instituição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Projetos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(R$ Mi)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733984"/>
                  </a:ext>
                </a:extLst>
              </a:tr>
              <a:tr h="1591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03154"/>
                  </a:ext>
                </a:extLst>
              </a:tr>
              <a:tr h="278755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CAPES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136146"/>
                  </a:ext>
                </a:extLst>
              </a:tr>
              <a:tr h="2787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CENSIPAM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98375"/>
                  </a:ext>
                </a:extLst>
              </a:tr>
              <a:tr h="2787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EMBRAPA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037080"/>
                  </a:ext>
                </a:extLst>
              </a:tr>
              <a:tr h="2787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FUB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459550"/>
                  </a:ext>
                </a:extLst>
              </a:tr>
              <a:tr h="2787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IBICT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191915"/>
                  </a:ext>
                </a:extLst>
              </a:tr>
              <a:tr h="2787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ICMBIO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924762"/>
                  </a:ext>
                </a:extLst>
              </a:tr>
              <a:tr h="2787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PRES-ADMIN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714227"/>
                  </a:ext>
                </a:extLst>
              </a:tr>
              <a:tr h="2787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SFB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849310"/>
                  </a:ext>
                </a:extLst>
              </a:tr>
              <a:tr h="2787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UCB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934456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674223"/>
              </p:ext>
            </p:extLst>
          </p:nvPr>
        </p:nvGraphicFramePr>
        <p:xfrm>
          <a:off x="4576762" y="2168525"/>
          <a:ext cx="3240000" cy="4009150"/>
        </p:xfrm>
        <a:graphic>
          <a:graphicData uri="http://schemas.openxmlformats.org/drawingml/2006/table">
            <a:tbl>
              <a:tblPr/>
              <a:tblGrid>
                <a:gridCol w="545598">
                  <a:extLst>
                    <a:ext uri="{9D8B030D-6E8A-4147-A177-3AD203B41FA5}">
                      <a16:colId xmlns:a16="http://schemas.microsoft.com/office/drawing/2014/main" val="1684187957"/>
                    </a:ext>
                  </a:extLst>
                </a:gridCol>
                <a:gridCol w="1049222">
                  <a:extLst>
                    <a:ext uri="{9D8B030D-6E8A-4147-A177-3AD203B41FA5}">
                      <a16:colId xmlns:a16="http://schemas.microsoft.com/office/drawing/2014/main" val="2398249799"/>
                    </a:ext>
                  </a:extLst>
                </a:gridCol>
                <a:gridCol w="797411">
                  <a:extLst>
                    <a:ext uri="{9D8B030D-6E8A-4147-A177-3AD203B41FA5}">
                      <a16:colId xmlns:a16="http://schemas.microsoft.com/office/drawing/2014/main" val="1634958877"/>
                    </a:ext>
                  </a:extLst>
                </a:gridCol>
                <a:gridCol w="847769">
                  <a:extLst>
                    <a:ext uri="{9D8B030D-6E8A-4147-A177-3AD203B41FA5}">
                      <a16:colId xmlns:a16="http://schemas.microsoft.com/office/drawing/2014/main" val="825910996"/>
                    </a:ext>
                  </a:extLst>
                </a:gridCol>
              </a:tblGrid>
              <a:tr h="27875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HISTÓRICO DO APOIO FINEP / CT-INFRA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620450"/>
                  </a:ext>
                </a:extLst>
              </a:tr>
              <a:tr h="224567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Instituição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Projetos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(R$ Mi)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409076"/>
                  </a:ext>
                </a:extLst>
              </a:tr>
              <a:tr h="1591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190293"/>
                  </a:ext>
                </a:extLst>
              </a:tr>
              <a:tr h="27875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FESURV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11086"/>
                  </a:ext>
                </a:extLst>
              </a:tr>
              <a:tr h="2787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IFECT-IFG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564109"/>
                  </a:ext>
                </a:extLst>
              </a:tr>
              <a:tr h="2787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IFGOIANO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015592"/>
                  </a:ext>
                </a:extLst>
              </a:tr>
              <a:tr h="2787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UEG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927628"/>
                  </a:ext>
                </a:extLst>
              </a:tr>
              <a:tr h="2787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UFG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541742"/>
                  </a:ext>
                </a:extLst>
              </a:tr>
              <a:tr h="27875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UCDB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112742"/>
                  </a:ext>
                </a:extLst>
              </a:tr>
              <a:tr h="2787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UEMS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867685"/>
                  </a:ext>
                </a:extLst>
              </a:tr>
              <a:tr h="2787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UFGD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126770"/>
                  </a:ext>
                </a:extLst>
              </a:tr>
              <a:tr h="2787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UFMS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325112"/>
                  </a:ext>
                </a:extLst>
              </a:tr>
              <a:tr h="2787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UUA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717020"/>
                  </a:ext>
                </a:extLst>
              </a:tr>
              <a:tr h="2787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FUFMT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742841"/>
                  </a:ext>
                </a:extLst>
              </a:tr>
              <a:tr h="2787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UNEMAT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 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1582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2"/>
          <p:cNvSpPr>
            <a:spLocks noGrp="1"/>
          </p:cNvSpPr>
          <p:nvPr>
            <p:ph type="title"/>
          </p:nvPr>
        </p:nvSpPr>
        <p:spPr>
          <a:xfrm>
            <a:off x="250825" y="2460625"/>
            <a:ext cx="8642350" cy="1936750"/>
          </a:xfrm>
        </p:spPr>
        <p:txBody>
          <a:bodyPr/>
          <a:lstStyle/>
          <a:p>
            <a:pPr algn="ctr" eaLnBrk="1" hangingPunct="1"/>
            <a:r>
              <a:rPr lang="pt-BR" altLang="pt-BR" sz="4400" b="1" smtClean="0">
                <a:latin typeface="Tahoma" panose="020B0604030504040204" pitchFamily="34" charset="0"/>
              </a:rPr>
              <a:t>MAPA DA INOVAÇÃO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>
            <a:spLocks noGrp="1"/>
          </p:cNvSpPr>
          <p:nvPr>
            <p:ph type="title"/>
          </p:nvPr>
        </p:nvSpPr>
        <p:spPr>
          <a:xfrm>
            <a:off x="250825" y="7938"/>
            <a:ext cx="8893175" cy="1152525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latin typeface="Tahoma" panose="020B0604030504040204" pitchFamily="34" charset="0"/>
              </a:rPr>
              <a:t>Objetivo</a:t>
            </a:r>
          </a:p>
        </p:txBody>
      </p:sp>
      <p:sp>
        <p:nvSpPr>
          <p:cNvPr id="58371" name="Espaço Reservado para Conteúdo 2"/>
          <p:cNvSpPr>
            <a:spLocks noGrp="1"/>
          </p:cNvSpPr>
          <p:nvPr>
            <p:ph idx="1"/>
          </p:nvPr>
        </p:nvSpPr>
        <p:spPr>
          <a:xfrm>
            <a:off x="260350" y="1171575"/>
            <a:ext cx="8632825" cy="2995613"/>
          </a:xfrm>
        </p:spPr>
        <p:txBody>
          <a:bodyPr/>
          <a:lstStyle/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r>
              <a:rPr lang="pt-BR" altLang="pt-BR" sz="1600" dirty="0" smtClean="0">
                <a:latin typeface="Tahoma" panose="020B0604030504040204" pitchFamily="34" charset="0"/>
              </a:rPr>
              <a:t>Ao longo dos 50 anos de sua existência, a Finep teve papel importante na consolidação das principais instituições científicas do país, tendo investido cerca de </a:t>
            </a:r>
            <a:r>
              <a:rPr lang="pt-BR" altLang="pt-BR" sz="1600" b="1" u="sng" dirty="0" smtClean="0">
                <a:latin typeface="Tahoma" panose="020B0604030504040204" pitchFamily="34" charset="0"/>
              </a:rPr>
              <a:t>R$ 13 bilhões nos últimos 15 anos</a:t>
            </a:r>
            <a:r>
              <a:rPr lang="pt-BR" altLang="pt-BR" sz="1600" dirty="0" smtClean="0">
                <a:latin typeface="Tahoma" panose="020B0604030504040204" pitchFamily="34" charset="0"/>
              </a:rPr>
              <a:t> em projetos de pesquisa e infraestrutura. </a:t>
            </a:r>
          </a:p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endParaRPr lang="pt-BR" altLang="pt-BR" sz="1600" dirty="0" smtClean="0">
              <a:latin typeface="Tahoma" panose="020B0604030504040204" pitchFamily="34" charset="0"/>
            </a:endParaRPr>
          </a:p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r>
              <a:rPr lang="pt-BR" altLang="pt-BR" sz="1600" dirty="0" smtClean="0">
                <a:latin typeface="Tahoma" panose="020B0604030504040204" pitchFamily="34" charset="0"/>
              </a:rPr>
              <a:t>A </a:t>
            </a:r>
            <a:r>
              <a:rPr lang="pt-BR" altLang="pt-BR" sz="1600" dirty="0">
                <a:latin typeface="Tahoma" pitchFamily="34" charset="0"/>
              </a:rPr>
              <a:t>Finep deve </a:t>
            </a:r>
            <a:r>
              <a:rPr lang="pt-BR" altLang="pt-BR" sz="1600" b="1" dirty="0">
                <a:latin typeface="Tahoma" pitchFamily="34" charset="0"/>
              </a:rPr>
              <a:t>mostrar para a sociedade brasileira os resultados dos investimentos realizados</a:t>
            </a:r>
            <a:r>
              <a:rPr lang="pt-BR" altLang="pt-BR" sz="1600" dirty="0">
                <a:latin typeface="Tahoma" pitchFamily="34" charset="0"/>
              </a:rPr>
              <a:t>. Esta atitude é fundamental para que possamos continuar solicitando recursos crescentes para manter este importante trabalho de fortalecimento da atividade científica e tecnológica no país.</a:t>
            </a:r>
          </a:p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endParaRPr lang="pt-BR" altLang="pt-BR" sz="1600" dirty="0" smtClean="0">
              <a:latin typeface="Tahoma" panose="020B0604030504040204" pitchFamily="34" charset="0"/>
            </a:endParaRPr>
          </a:p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endParaRPr lang="pt-BR" altLang="pt-BR" sz="1600" b="1" dirty="0">
              <a:latin typeface="Tahoma" panose="020B0604030504040204" pitchFamily="34" charset="0"/>
            </a:endParaRPr>
          </a:p>
          <a:p>
            <a:pPr marL="0" indent="0" algn="just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altLang="pt-BR" sz="1600" b="1" dirty="0" smtClean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>
            <a:spLocks noGrp="1"/>
          </p:cNvSpPr>
          <p:nvPr>
            <p:ph type="title"/>
          </p:nvPr>
        </p:nvSpPr>
        <p:spPr>
          <a:xfrm>
            <a:off x="250825" y="7938"/>
            <a:ext cx="8893175" cy="1152525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latin typeface="Tahoma" panose="020B0604030504040204" pitchFamily="34" charset="0"/>
              </a:rPr>
              <a:t>Metodologia</a:t>
            </a:r>
          </a:p>
        </p:txBody>
      </p:sp>
      <p:sp>
        <p:nvSpPr>
          <p:cNvPr id="58371" name="Espaço Reservado para Conteúdo 2"/>
          <p:cNvSpPr>
            <a:spLocks noGrp="1"/>
          </p:cNvSpPr>
          <p:nvPr>
            <p:ph idx="1"/>
          </p:nvPr>
        </p:nvSpPr>
        <p:spPr>
          <a:xfrm>
            <a:off x="260350" y="1171575"/>
            <a:ext cx="8632825" cy="2995613"/>
          </a:xfrm>
        </p:spPr>
        <p:txBody>
          <a:bodyPr/>
          <a:lstStyle/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r>
              <a:rPr lang="pt-BR" altLang="pt-BR" sz="1600" b="1" dirty="0" smtClean="0">
                <a:latin typeface="Tahoma" pitchFamily="34" charset="0"/>
              </a:rPr>
              <a:t>Foram </a:t>
            </a:r>
            <a:r>
              <a:rPr lang="pt-BR" altLang="pt-BR" sz="1600" b="1" dirty="0">
                <a:latin typeface="Tahoma" pitchFamily="34" charset="0"/>
              </a:rPr>
              <a:t>selecionadas as principais infraestruturas (obras e equipamentos) apoiadas pela Finep</a:t>
            </a:r>
            <a:r>
              <a:rPr lang="pt-BR" altLang="pt-BR" sz="1600" dirty="0">
                <a:latin typeface="Tahoma" pitchFamily="34" charset="0"/>
              </a:rPr>
              <a:t> para várias instituições científicas do país. Foram escolhidas instituições de cada UF e os itens considerados mais relevantes para cada instituição.</a:t>
            </a:r>
          </a:p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endParaRPr lang="pt-BR" altLang="pt-BR" sz="1600" dirty="0">
              <a:latin typeface="Tahoma" pitchFamily="34" charset="0"/>
            </a:endParaRPr>
          </a:p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r>
              <a:rPr lang="pt-BR" altLang="pt-BR" sz="1600" dirty="0">
                <a:latin typeface="Tahoma" pitchFamily="34" charset="0"/>
              </a:rPr>
              <a:t>A partir desta seleção, foi solicitado que cada instituição encaminhasse a seguinte documentação para cada infraestrutura:</a:t>
            </a:r>
          </a:p>
          <a:p>
            <a:pPr marL="579438" lvl="1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r>
              <a:rPr lang="pt-BR" altLang="pt-BR" sz="1600" dirty="0">
                <a:latin typeface="Tahoma" pitchFamily="34" charset="0"/>
              </a:rPr>
              <a:t>um formulário próprio elaborado pela Finep, onde deve ser informado o estágio da execução e os benefícios obtidos;</a:t>
            </a:r>
          </a:p>
          <a:p>
            <a:pPr marL="579438" lvl="1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r>
              <a:rPr lang="pt-BR" altLang="pt-BR" sz="1600" dirty="0">
                <a:latin typeface="Tahoma" pitchFamily="34" charset="0"/>
              </a:rPr>
              <a:t>fotos que mostrem a infraestrutura construída e/ou os equipamentos adquiridos e instalados;</a:t>
            </a:r>
          </a:p>
          <a:p>
            <a:pPr marL="579438" lvl="1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r>
              <a:rPr lang="pt-BR" altLang="pt-BR" sz="1600" dirty="0">
                <a:latin typeface="Tahoma" pitchFamily="34" charset="0"/>
              </a:rPr>
              <a:t>vídeos mostrando as atividades em desenvolvimento e depoimentos.</a:t>
            </a:r>
          </a:p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endParaRPr lang="pt-BR" altLang="pt-BR" sz="1600" dirty="0" smtClean="0">
              <a:latin typeface="Tahoma" panose="020B0604030504040204" pitchFamily="34" charset="0"/>
            </a:endParaRPr>
          </a:p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endParaRPr lang="pt-BR" altLang="pt-BR" sz="1600" b="1" dirty="0">
              <a:latin typeface="Tahoma" panose="020B0604030504040204" pitchFamily="34" charset="0"/>
            </a:endParaRPr>
          </a:p>
          <a:p>
            <a:pPr marL="0" indent="0" algn="just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altLang="pt-BR" sz="1600" b="1" dirty="0" smtClean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>
          <a:xfrm>
            <a:off x="250825" y="7938"/>
            <a:ext cx="8893175" cy="1152525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latin typeface="Tahoma" panose="020B0604030504040204" pitchFamily="34" charset="0"/>
              </a:rPr>
              <a:t>Distribuição das infraestruturas selecionadas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191250" y="1455738"/>
          <a:ext cx="2705100" cy="135731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3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32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Infraestrutura</a:t>
                      </a:r>
                      <a:endParaRPr lang="pt-BR" sz="1600" dirty="0"/>
                    </a:p>
                  </a:txBody>
                  <a:tcPr marT="45752" marB="45752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Quantidade</a:t>
                      </a:r>
                      <a:endParaRPr lang="pt-BR" sz="1600" dirty="0"/>
                    </a:p>
                  </a:txBody>
                  <a:tcPr marT="45752" marB="45752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32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Obras</a:t>
                      </a:r>
                      <a:endParaRPr lang="pt-BR" sz="1600" dirty="0"/>
                    </a:p>
                  </a:txBody>
                  <a:tcPr marT="45752" marB="45752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221</a:t>
                      </a:r>
                      <a:endParaRPr lang="pt-BR" sz="1600" dirty="0"/>
                    </a:p>
                  </a:txBody>
                  <a:tcPr marT="45752" marB="45752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32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Equipamentos</a:t>
                      </a:r>
                      <a:endParaRPr lang="pt-BR" sz="1600" dirty="0"/>
                    </a:p>
                  </a:txBody>
                  <a:tcPr marT="45752" marB="45752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253</a:t>
                      </a:r>
                      <a:endParaRPr lang="pt-BR" sz="1600" dirty="0"/>
                    </a:p>
                  </a:txBody>
                  <a:tcPr marT="45752" marB="45752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328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TOTAL</a:t>
                      </a:r>
                      <a:endParaRPr lang="pt-BR" sz="1600" b="1" dirty="0"/>
                    </a:p>
                  </a:txBody>
                  <a:tcPr marT="45752" marB="45752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474</a:t>
                      </a:r>
                      <a:endParaRPr lang="pt-BR" sz="1600" b="1" dirty="0"/>
                    </a:p>
                  </a:txBody>
                  <a:tcPr marT="45752" marB="45752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8140" name="CaixaDeTexto 5"/>
          <p:cNvSpPr txBox="1">
            <a:spLocks noChangeArrowheads="1"/>
          </p:cNvSpPr>
          <p:nvPr/>
        </p:nvSpPr>
        <p:spPr bwMode="auto">
          <a:xfrm>
            <a:off x="6191250" y="3676650"/>
            <a:ext cx="2705100" cy="14001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Calibri" panose="020F0502020204030204" pitchFamily="34" charset="0"/>
              </a:rPr>
              <a:t>474 infraestruturas selecionadas,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Calibri" panose="020F0502020204030204" pitchFamily="34" charset="0"/>
              </a:rPr>
              <a:t>oriundas 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Calibri" panose="020F0502020204030204" pitchFamily="34" charset="0"/>
              </a:rPr>
              <a:t>118 instituições </a:t>
            </a:r>
          </a:p>
        </p:txBody>
      </p:sp>
      <p:grpSp>
        <p:nvGrpSpPr>
          <p:cNvPr id="48141" name="Agrupar 6"/>
          <p:cNvGrpSpPr>
            <a:grpSpLocks/>
          </p:cNvGrpSpPr>
          <p:nvPr/>
        </p:nvGrpSpPr>
        <p:grpSpPr bwMode="auto">
          <a:xfrm>
            <a:off x="642938" y="1228725"/>
            <a:ext cx="4973637" cy="4938713"/>
            <a:chOff x="642938" y="747713"/>
            <a:chExt cx="5457825" cy="5419725"/>
          </a:xfrm>
        </p:grpSpPr>
        <p:pic>
          <p:nvPicPr>
            <p:cNvPr id="48142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38" y="747713"/>
              <a:ext cx="5457825" cy="54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43" name="CaixaDeTexto 2"/>
            <p:cNvSpPr txBox="1">
              <a:spLocks noChangeArrowheads="1"/>
            </p:cNvSpPr>
            <p:nvPr/>
          </p:nvSpPr>
          <p:spPr bwMode="auto">
            <a:xfrm>
              <a:off x="5581650" y="2268538"/>
              <a:ext cx="319088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Calibri" panose="020F0502020204030204" pitchFamily="34" charset="0"/>
                </a:rPr>
                <a:t>19</a:t>
              </a:r>
            </a:p>
          </p:txBody>
        </p:sp>
        <p:sp>
          <p:nvSpPr>
            <p:cNvPr id="48144" name="CaixaDeTexto 6"/>
            <p:cNvSpPr txBox="1">
              <a:spLocks noChangeArrowheads="1"/>
            </p:cNvSpPr>
            <p:nvPr/>
          </p:nvSpPr>
          <p:spPr bwMode="auto">
            <a:xfrm>
              <a:off x="3348038" y="5364163"/>
              <a:ext cx="319087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Calibri" panose="020F0502020204030204" pitchFamily="34" charset="0"/>
                </a:rPr>
                <a:t>23</a:t>
              </a:r>
            </a:p>
          </p:txBody>
        </p:sp>
        <p:sp>
          <p:nvSpPr>
            <p:cNvPr id="48145" name="CaixaDeTexto 7"/>
            <p:cNvSpPr txBox="1">
              <a:spLocks noChangeArrowheads="1"/>
            </p:cNvSpPr>
            <p:nvPr/>
          </p:nvSpPr>
          <p:spPr bwMode="auto">
            <a:xfrm>
              <a:off x="3667125" y="5076825"/>
              <a:ext cx="319088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Calibri" panose="020F0502020204030204" pitchFamily="34" charset="0"/>
                </a:rPr>
                <a:t>22</a:t>
              </a:r>
            </a:p>
          </p:txBody>
        </p:sp>
        <p:sp>
          <p:nvSpPr>
            <p:cNvPr id="48146" name="CaixaDeTexto 8"/>
            <p:cNvSpPr txBox="1">
              <a:spLocks noChangeArrowheads="1"/>
            </p:cNvSpPr>
            <p:nvPr/>
          </p:nvSpPr>
          <p:spPr bwMode="auto">
            <a:xfrm>
              <a:off x="3506788" y="4767263"/>
              <a:ext cx="319087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Calibri" panose="020F0502020204030204" pitchFamily="34" charset="0"/>
                </a:rPr>
                <a:t>24</a:t>
              </a:r>
            </a:p>
          </p:txBody>
        </p:sp>
        <p:sp>
          <p:nvSpPr>
            <p:cNvPr id="48147" name="CaixaDeTexto 9"/>
            <p:cNvSpPr txBox="1">
              <a:spLocks noChangeArrowheads="1"/>
            </p:cNvSpPr>
            <p:nvPr/>
          </p:nvSpPr>
          <p:spPr bwMode="auto">
            <a:xfrm>
              <a:off x="3128963" y="4138613"/>
              <a:ext cx="319087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Calibri" panose="020F0502020204030204" pitchFamily="34" charset="0"/>
                </a:rPr>
                <a:t>15</a:t>
              </a:r>
            </a:p>
          </p:txBody>
        </p:sp>
        <p:sp>
          <p:nvSpPr>
            <p:cNvPr id="48148" name="CaixaDeTexto 10"/>
            <p:cNvSpPr txBox="1">
              <a:spLocks noChangeArrowheads="1"/>
            </p:cNvSpPr>
            <p:nvPr/>
          </p:nvSpPr>
          <p:spPr bwMode="auto">
            <a:xfrm>
              <a:off x="2971800" y="3173413"/>
              <a:ext cx="319088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Calibri" panose="020F0502020204030204" pitchFamily="34" charset="0"/>
                </a:rPr>
                <a:t>11</a:t>
              </a:r>
            </a:p>
          </p:txBody>
        </p:sp>
        <p:sp>
          <p:nvSpPr>
            <p:cNvPr id="48149" name="CaixaDeTexto 11"/>
            <p:cNvSpPr txBox="1">
              <a:spLocks noChangeArrowheads="1"/>
            </p:cNvSpPr>
            <p:nvPr/>
          </p:nvSpPr>
          <p:spPr bwMode="auto">
            <a:xfrm>
              <a:off x="2000250" y="2874963"/>
              <a:ext cx="319088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48150" name="CaixaDeTexto 12"/>
            <p:cNvSpPr txBox="1">
              <a:spLocks noChangeArrowheads="1"/>
            </p:cNvSpPr>
            <p:nvPr/>
          </p:nvSpPr>
          <p:spPr bwMode="auto">
            <a:xfrm>
              <a:off x="3763963" y="3627438"/>
              <a:ext cx="319087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Calibri" panose="020F0502020204030204" pitchFamily="34" charset="0"/>
                </a:rPr>
                <a:t>17</a:t>
              </a:r>
            </a:p>
          </p:txBody>
        </p:sp>
        <p:sp>
          <p:nvSpPr>
            <p:cNvPr id="48151" name="CaixaDeTexto 13"/>
            <p:cNvSpPr txBox="1">
              <a:spLocks noChangeArrowheads="1"/>
            </p:cNvSpPr>
            <p:nvPr/>
          </p:nvSpPr>
          <p:spPr bwMode="auto">
            <a:xfrm>
              <a:off x="3986213" y="2874963"/>
              <a:ext cx="319087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Calibri" panose="020F0502020204030204" pitchFamily="34" charset="0"/>
                </a:rPr>
                <a:t>11</a:t>
              </a:r>
            </a:p>
          </p:txBody>
        </p:sp>
        <p:sp>
          <p:nvSpPr>
            <p:cNvPr id="48152" name="CaixaDeTexto 14"/>
            <p:cNvSpPr txBox="1">
              <a:spLocks noChangeArrowheads="1"/>
            </p:cNvSpPr>
            <p:nvPr/>
          </p:nvSpPr>
          <p:spPr bwMode="auto">
            <a:xfrm>
              <a:off x="4033838" y="3521075"/>
              <a:ext cx="319087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Calibri" panose="020F0502020204030204" pitchFamily="34" charset="0"/>
                </a:rPr>
                <a:t>13</a:t>
              </a:r>
            </a:p>
          </p:txBody>
        </p:sp>
        <p:sp>
          <p:nvSpPr>
            <p:cNvPr id="48153" name="CaixaDeTexto 15"/>
            <p:cNvSpPr txBox="1">
              <a:spLocks noChangeArrowheads="1"/>
            </p:cNvSpPr>
            <p:nvPr/>
          </p:nvSpPr>
          <p:spPr bwMode="auto">
            <a:xfrm>
              <a:off x="4505325" y="3983038"/>
              <a:ext cx="319088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Calibri" panose="020F0502020204030204" pitchFamily="34" charset="0"/>
                </a:rPr>
                <a:t>27</a:t>
              </a:r>
            </a:p>
          </p:txBody>
        </p:sp>
        <p:sp>
          <p:nvSpPr>
            <p:cNvPr id="48154" name="CaixaDeTexto 16"/>
            <p:cNvSpPr txBox="1">
              <a:spLocks noChangeArrowheads="1"/>
            </p:cNvSpPr>
            <p:nvPr/>
          </p:nvSpPr>
          <p:spPr bwMode="auto">
            <a:xfrm>
              <a:off x="4976813" y="4149725"/>
              <a:ext cx="319087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Calibri" panose="020F0502020204030204" pitchFamily="34" charset="0"/>
                </a:rPr>
                <a:t>12</a:t>
              </a:r>
            </a:p>
          </p:txBody>
        </p:sp>
        <p:sp>
          <p:nvSpPr>
            <p:cNvPr id="48155" name="CaixaDeTexto 17"/>
            <p:cNvSpPr txBox="1">
              <a:spLocks noChangeArrowheads="1"/>
            </p:cNvSpPr>
            <p:nvPr/>
          </p:nvSpPr>
          <p:spPr bwMode="auto">
            <a:xfrm>
              <a:off x="4664075" y="4459288"/>
              <a:ext cx="319088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Calibri" panose="020F0502020204030204" pitchFamily="34" charset="0"/>
                </a:rPr>
                <a:t>32</a:t>
              </a:r>
            </a:p>
          </p:txBody>
        </p:sp>
        <p:sp>
          <p:nvSpPr>
            <p:cNvPr id="48156" name="CaixaDeTexto 18"/>
            <p:cNvSpPr txBox="1">
              <a:spLocks noChangeArrowheads="1"/>
            </p:cNvSpPr>
            <p:nvPr/>
          </p:nvSpPr>
          <p:spPr bwMode="auto">
            <a:xfrm>
              <a:off x="3825875" y="4443413"/>
              <a:ext cx="319088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Calibri" panose="020F0502020204030204" pitchFamily="34" charset="0"/>
                </a:rPr>
                <a:t>38</a:t>
              </a:r>
            </a:p>
          </p:txBody>
        </p:sp>
        <p:sp>
          <p:nvSpPr>
            <p:cNvPr id="48157" name="CaixaDeTexto 19"/>
            <p:cNvSpPr txBox="1">
              <a:spLocks noChangeArrowheads="1"/>
            </p:cNvSpPr>
            <p:nvPr/>
          </p:nvSpPr>
          <p:spPr bwMode="auto">
            <a:xfrm>
              <a:off x="4826000" y="3035300"/>
              <a:ext cx="319088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Calibri" panose="020F0502020204030204" pitchFamily="34" charset="0"/>
                </a:rPr>
                <a:t>21</a:t>
              </a:r>
            </a:p>
          </p:txBody>
        </p:sp>
        <p:sp>
          <p:nvSpPr>
            <p:cNvPr id="48158" name="CaixaDeTexto 20"/>
            <p:cNvSpPr txBox="1">
              <a:spLocks noChangeArrowheads="1"/>
            </p:cNvSpPr>
            <p:nvPr/>
          </p:nvSpPr>
          <p:spPr bwMode="auto">
            <a:xfrm>
              <a:off x="3348038" y="2114550"/>
              <a:ext cx="319087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Calibri" panose="020F0502020204030204" pitchFamily="34" charset="0"/>
                </a:rPr>
                <a:t>20</a:t>
              </a:r>
            </a:p>
          </p:txBody>
        </p:sp>
        <p:sp>
          <p:nvSpPr>
            <p:cNvPr id="48159" name="CaixaDeTexto 21"/>
            <p:cNvSpPr txBox="1">
              <a:spLocks noChangeArrowheads="1"/>
            </p:cNvSpPr>
            <p:nvPr/>
          </p:nvSpPr>
          <p:spPr bwMode="auto">
            <a:xfrm>
              <a:off x="3495675" y="1228725"/>
              <a:ext cx="319088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48160" name="CaixaDeTexto 22"/>
            <p:cNvSpPr txBox="1">
              <a:spLocks noChangeArrowheads="1"/>
            </p:cNvSpPr>
            <p:nvPr/>
          </p:nvSpPr>
          <p:spPr bwMode="auto">
            <a:xfrm>
              <a:off x="2254250" y="1150938"/>
              <a:ext cx="319088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Calibri" panose="020F0502020204030204" pitchFamily="34" charset="0"/>
                </a:rPr>
                <a:t>13</a:t>
              </a:r>
            </a:p>
          </p:txBody>
        </p:sp>
        <p:sp>
          <p:nvSpPr>
            <p:cNvPr id="48161" name="CaixaDeTexto 23"/>
            <p:cNvSpPr txBox="1">
              <a:spLocks noChangeArrowheads="1"/>
            </p:cNvSpPr>
            <p:nvPr/>
          </p:nvSpPr>
          <p:spPr bwMode="auto">
            <a:xfrm>
              <a:off x="1868488" y="1958975"/>
              <a:ext cx="319087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Calibri" panose="020F0502020204030204" pitchFamily="34" charset="0"/>
                </a:rPr>
                <a:t>17</a:t>
              </a:r>
            </a:p>
          </p:txBody>
        </p:sp>
        <p:sp>
          <p:nvSpPr>
            <p:cNvPr id="48162" name="CaixaDeTexto 24"/>
            <p:cNvSpPr txBox="1">
              <a:spLocks noChangeArrowheads="1"/>
            </p:cNvSpPr>
            <p:nvPr/>
          </p:nvSpPr>
          <p:spPr bwMode="auto">
            <a:xfrm>
              <a:off x="1173163" y="2763838"/>
              <a:ext cx="319087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48163" name="CaixaDeTexto 25"/>
            <p:cNvSpPr txBox="1">
              <a:spLocks noChangeArrowheads="1"/>
            </p:cNvSpPr>
            <p:nvPr/>
          </p:nvSpPr>
          <p:spPr bwMode="auto">
            <a:xfrm>
              <a:off x="4416425" y="2114550"/>
              <a:ext cx="319088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Calibri" panose="020F0502020204030204" pitchFamily="34" charset="0"/>
                </a:rPr>
                <a:t>14</a:t>
              </a:r>
            </a:p>
          </p:txBody>
        </p:sp>
        <p:sp>
          <p:nvSpPr>
            <p:cNvPr id="48164" name="CaixaDeTexto 26"/>
            <p:cNvSpPr txBox="1">
              <a:spLocks noChangeArrowheads="1"/>
            </p:cNvSpPr>
            <p:nvPr/>
          </p:nvSpPr>
          <p:spPr bwMode="auto">
            <a:xfrm>
              <a:off x="4840288" y="2454275"/>
              <a:ext cx="319087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Calibri" panose="020F0502020204030204" pitchFamily="34" charset="0"/>
                </a:rPr>
                <a:t>12</a:t>
              </a:r>
            </a:p>
          </p:txBody>
        </p:sp>
        <p:sp>
          <p:nvSpPr>
            <p:cNvPr id="48165" name="CaixaDeTexto 27"/>
            <p:cNvSpPr txBox="1">
              <a:spLocks noChangeArrowheads="1"/>
            </p:cNvSpPr>
            <p:nvPr/>
          </p:nvSpPr>
          <p:spPr bwMode="auto">
            <a:xfrm>
              <a:off x="5159375" y="2143125"/>
              <a:ext cx="319088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Calibri" panose="020F0502020204030204" pitchFamily="34" charset="0"/>
                </a:rPr>
                <a:t>16</a:t>
              </a:r>
            </a:p>
          </p:txBody>
        </p:sp>
        <p:sp>
          <p:nvSpPr>
            <p:cNvPr id="48166" name="CaixaDeTexto 28"/>
            <p:cNvSpPr txBox="1">
              <a:spLocks noChangeArrowheads="1"/>
            </p:cNvSpPr>
            <p:nvPr/>
          </p:nvSpPr>
          <p:spPr bwMode="auto">
            <a:xfrm>
              <a:off x="5443538" y="2938463"/>
              <a:ext cx="319087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48167" name="CaixaDeTexto 29"/>
            <p:cNvSpPr txBox="1">
              <a:spLocks noChangeArrowheads="1"/>
            </p:cNvSpPr>
            <p:nvPr/>
          </p:nvSpPr>
          <p:spPr bwMode="auto">
            <a:xfrm>
              <a:off x="5595938" y="2805113"/>
              <a:ext cx="319087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Calibri" panose="020F0502020204030204" pitchFamily="34" charset="0"/>
                </a:rPr>
                <a:t>16</a:t>
              </a:r>
            </a:p>
          </p:txBody>
        </p:sp>
        <p:sp>
          <p:nvSpPr>
            <p:cNvPr id="48168" name="CaixaDeTexto 30"/>
            <p:cNvSpPr txBox="1">
              <a:spLocks noChangeArrowheads="1"/>
            </p:cNvSpPr>
            <p:nvPr/>
          </p:nvSpPr>
          <p:spPr bwMode="auto">
            <a:xfrm>
              <a:off x="5395913" y="2633663"/>
              <a:ext cx="319087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Calibri" panose="020F0502020204030204" pitchFamily="34" charset="0"/>
                </a:rPr>
                <a:t>23</a:t>
              </a:r>
            </a:p>
          </p:txBody>
        </p:sp>
        <p:sp>
          <p:nvSpPr>
            <p:cNvPr id="48169" name="CaixaDeTexto 31"/>
            <p:cNvSpPr txBox="1">
              <a:spLocks noChangeArrowheads="1"/>
            </p:cNvSpPr>
            <p:nvPr/>
          </p:nvSpPr>
          <p:spPr bwMode="auto">
            <a:xfrm>
              <a:off x="5567363" y="2481263"/>
              <a:ext cx="319087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Calibri" panose="020F0502020204030204" pitchFamily="34" charset="0"/>
                </a:rPr>
                <a:t>21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tângulo 1"/>
          <p:cNvSpPr>
            <a:spLocks noChangeArrowheads="1"/>
          </p:cNvSpPr>
          <p:nvPr/>
        </p:nvSpPr>
        <p:spPr bwMode="auto">
          <a:xfrm>
            <a:off x="260350" y="1212850"/>
            <a:ext cx="864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>
                <a:hlinkClick r:id="rId2"/>
              </a:rPr>
              <a:t>http://mapainovacao.finep.gov.br/mapainovacao/</a:t>
            </a:r>
            <a:endParaRPr lang="pt-BR" altLang="pt-BR" sz="1800">
              <a:latin typeface="Calibri" panose="020F0502020204030204" pitchFamily="34" charset="0"/>
            </a:endParaRPr>
          </a:p>
        </p:txBody>
      </p:sp>
      <p:pic>
        <p:nvPicPr>
          <p:cNvPr id="50179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5" r="980"/>
          <a:stretch>
            <a:fillRect/>
          </a:stretch>
        </p:blipFill>
        <p:spPr bwMode="auto">
          <a:xfrm>
            <a:off x="260350" y="1636713"/>
            <a:ext cx="8632825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ítulo 1"/>
          <p:cNvSpPr txBox="1">
            <a:spLocks/>
          </p:cNvSpPr>
          <p:nvPr/>
        </p:nvSpPr>
        <p:spPr bwMode="auto">
          <a:xfrm>
            <a:off x="250825" y="7938"/>
            <a:ext cx="8893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chemeClr val="accent1"/>
                </a:solidFill>
              </a:rPr>
              <a:t>Mapa da Inovação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2"/>
          <p:cNvSpPr>
            <a:spLocks noGrp="1"/>
          </p:cNvSpPr>
          <p:nvPr>
            <p:ph type="title"/>
          </p:nvPr>
        </p:nvSpPr>
        <p:spPr>
          <a:xfrm>
            <a:off x="250825" y="2460625"/>
            <a:ext cx="8642350" cy="1936750"/>
          </a:xfrm>
        </p:spPr>
        <p:txBody>
          <a:bodyPr/>
          <a:lstStyle/>
          <a:p>
            <a:pPr algn="ctr" eaLnBrk="1" hangingPunct="1"/>
            <a:r>
              <a:rPr lang="pt-BR" altLang="pt-BR" sz="4400" b="1" smtClean="0">
                <a:latin typeface="Tahoma" panose="020B0604030504040204" pitchFamily="34" charset="0"/>
              </a:rPr>
              <a:t>SOS EQUIPAMENTOS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/>
          </p:cNvPr>
          <p:cNvSpPr/>
          <p:nvPr/>
        </p:nvSpPr>
        <p:spPr>
          <a:xfrm>
            <a:off x="0" y="5921375"/>
            <a:ext cx="9144000" cy="936625"/>
          </a:xfrm>
          <a:prstGeom prst="rect">
            <a:avLst/>
          </a:prstGeom>
          <a:solidFill>
            <a:srgbClr val="DD4F0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9219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173163"/>
            <a:ext cx="9144000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tângulo 21">
            <a:extLst/>
          </p:cNvPr>
          <p:cNvSpPr/>
          <p:nvPr/>
        </p:nvSpPr>
        <p:spPr>
          <a:xfrm>
            <a:off x="3175" y="0"/>
            <a:ext cx="9144000" cy="1198563"/>
          </a:xfrm>
          <a:prstGeom prst="rect">
            <a:avLst/>
          </a:prstGeom>
          <a:solidFill>
            <a:srgbClr val="00505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221" name="CaixaDeTexto 20"/>
          <p:cNvSpPr txBox="1">
            <a:spLocks noChangeArrowheads="1"/>
          </p:cNvSpPr>
          <p:nvPr/>
        </p:nvSpPr>
        <p:spPr bwMode="auto">
          <a:xfrm>
            <a:off x="155575" y="173038"/>
            <a:ext cx="77295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600" b="1">
                <a:solidFill>
                  <a:schemeClr val="bg1"/>
                </a:solidFill>
                <a:cs typeface="Arial" panose="020B0604020202020204" pitchFamily="34" charset="0"/>
              </a:rPr>
              <a:t>Marcos da evolução do Sistema Nacional de Ciência e Tecnologia e Inovação</a:t>
            </a:r>
            <a:endParaRPr lang="pt-BR" altLang="pt-BR" sz="2600" b="1">
              <a:solidFill>
                <a:schemeClr val="bg1"/>
              </a:solidFill>
              <a:cs typeface="Tahoma" panose="020B0604030504040204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2497138" y="3781425"/>
            <a:ext cx="122237" cy="12223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4" name="Conector reto 3"/>
          <p:cNvCxnSpPr/>
          <p:nvPr/>
        </p:nvCxnSpPr>
        <p:spPr>
          <a:xfrm>
            <a:off x="2566988" y="3913188"/>
            <a:ext cx="0" cy="395287"/>
          </a:xfrm>
          <a:prstGeom prst="line">
            <a:avLst/>
          </a:prstGeom>
          <a:ln w="952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2074863" y="4000500"/>
            <a:ext cx="588962" cy="3952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800" dirty="0">
                <a:solidFill>
                  <a:schemeClr val="tx1"/>
                </a:solidFill>
              </a:rPr>
              <a:t>Fundada em 1948.</a:t>
            </a:r>
          </a:p>
        </p:txBody>
      </p:sp>
      <p:pic>
        <p:nvPicPr>
          <p:cNvPr id="9225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432435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ipse 11"/>
          <p:cNvSpPr/>
          <p:nvPr/>
        </p:nvSpPr>
        <p:spPr>
          <a:xfrm>
            <a:off x="8575675" y="3803650"/>
            <a:ext cx="123825" cy="123825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7356475" y="5062538"/>
            <a:ext cx="588963" cy="3952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800" dirty="0">
                <a:solidFill>
                  <a:schemeClr val="tx1"/>
                </a:solidFill>
              </a:rPr>
              <a:t>Fundado em 1988</a:t>
            </a:r>
          </a:p>
        </p:txBody>
      </p:sp>
      <p:pic>
        <p:nvPicPr>
          <p:cNvPr id="9228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5148263"/>
            <a:ext cx="8239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ector reto 16"/>
          <p:cNvCxnSpPr/>
          <p:nvPr/>
        </p:nvCxnSpPr>
        <p:spPr>
          <a:xfrm>
            <a:off x="8643938" y="3933825"/>
            <a:ext cx="0" cy="1214438"/>
          </a:xfrm>
          <a:prstGeom prst="line">
            <a:avLst/>
          </a:prstGeom>
          <a:ln w="952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7383463" y="6062663"/>
            <a:ext cx="588962" cy="3952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800" dirty="0">
                <a:solidFill>
                  <a:schemeClr val="tx1"/>
                </a:solidFill>
              </a:rPr>
              <a:t>Fundado em 2006</a:t>
            </a:r>
          </a:p>
        </p:txBody>
      </p:sp>
      <p:cxnSp>
        <p:nvCxnSpPr>
          <p:cNvPr id="21" name="Conector reto 20"/>
          <p:cNvCxnSpPr/>
          <p:nvPr/>
        </p:nvCxnSpPr>
        <p:spPr>
          <a:xfrm>
            <a:off x="9036050" y="3892550"/>
            <a:ext cx="0" cy="2251075"/>
          </a:xfrm>
          <a:prstGeom prst="line">
            <a:avLst/>
          </a:prstGeom>
          <a:ln w="952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232" name="Imagem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6143625"/>
            <a:ext cx="1162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tângulo 22"/>
          <p:cNvSpPr/>
          <p:nvPr/>
        </p:nvSpPr>
        <p:spPr>
          <a:xfrm>
            <a:off x="7920038" y="5376863"/>
            <a:ext cx="588962" cy="3952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800" dirty="0">
                <a:solidFill>
                  <a:schemeClr val="tx1"/>
                </a:solidFill>
              </a:rPr>
              <a:t>Fundada em 1989</a:t>
            </a:r>
          </a:p>
        </p:txBody>
      </p:sp>
      <p:cxnSp>
        <p:nvCxnSpPr>
          <p:cNvPr id="24" name="Conector reto 23"/>
          <p:cNvCxnSpPr/>
          <p:nvPr/>
        </p:nvCxnSpPr>
        <p:spPr>
          <a:xfrm>
            <a:off x="8894763" y="3871913"/>
            <a:ext cx="0" cy="1901825"/>
          </a:xfrm>
          <a:prstGeom prst="line">
            <a:avLst/>
          </a:prstGeom>
          <a:ln w="952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Elipse 24"/>
          <p:cNvSpPr/>
          <p:nvPr/>
        </p:nvSpPr>
        <p:spPr>
          <a:xfrm>
            <a:off x="8705850" y="3803650"/>
            <a:ext cx="123825" cy="123825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8964613" y="3803650"/>
            <a:ext cx="123825" cy="123825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" name="Elipse 25"/>
          <p:cNvSpPr/>
          <p:nvPr/>
        </p:nvSpPr>
        <p:spPr>
          <a:xfrm>
            <a:off x="8836025" y="3803650"/>
            <a:ext cx="123825" cy="123825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9238" name="Image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5773738"/>
            <a:ext cx="379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27"/>
          <p:cNvSpPr/>
          <p:nvPr/>
        </p:nvSpPr>
        <p:spPr>
          <a:xfrm>
            <a:off x="8059738" y="5743575"/>
            <a:ext cx="588962" cy="3952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800" dirty="0">
                <a:solidFill>
                  <a:schemeClr val="tx1"/>
                </a:solidFill>
              </a:rPr>
              <a:t>Fundada em 1991</a:t>
            </a:r>
          </a:p>
        </p:txBody>
      </p:sp>
      <p:cxnSp>
        <p:nvCxnSpPr>
          <p:cNvPr id="29" name="Conector reto 28"/>
          <p:cNvCxnSpPr/>
          <p:nvPr/>
        </p:nvCxnSpPr>
        <p:spPr>
          <a:xfrm>
            <a:off x="8767763" y="3927475"/>
            <a:ext cx="0" cy="1638300"/>
          </a:xfrm>
          <a:prstGeom prst="line">
            <a:avLst/>
          </a:prstGeom>
          <a:ln w="952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241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5422900"/>
            <a:ext cx="384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513" y="1441450"/>
            <a:ext cx="7807325" cy="4543425"/>
          </a:xfrm>
        </p:spPr>
      </p:pic>
      <p:sp>
        <p:nvSpPr>
          <p:cNvPr id="52227" name="Título 1"/>
          <p:cNvSpPr>
            <a:spLocks noGrp="1"/>
          </p:cNvSpPr>
          <p:nvPr>
            <p:ph type="title"/>
          </p:nvPr>
        </p:nvSpPr>
        <p:spPr>
          <a:xfrm>
            <a:off x="250825" y="7938"/>
            <a:ext cx="8893175" cy="1152525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latin typeface="Tahoma" panose="020B0604030504040204" pitchFamily="34" charset="0"/>
              </a:rPr>
              <a:t>Chamada Pública Ação Transversal –</a:t>
            </a:r>
            <a:br>
              <a:rPr lang="pt-BR" altLang="pt-BR" sz="2800" b="1" smtClean="0">
                <a:latin typeface="Tahoma" panose="020B0604030504040204" pitchFamily="34" charset="0"/>
              </a:rPr>
            </a:br>
            <a:r>
              <a:rPr lang="pt-BR" altLang="pt-BR" sz="2800" b="1" smtClean="0">
                <a:latin typeface="Tahoma" panose="020B0604030504040204" pitchFamily="34" charset="0"/>
              </a:rPr>
              <a:t>SOS Equipamentos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/>
          <p:cNvSpPr>
            <a:spLocks noGrp="1"/>
          </p:cNvSpPr>
          <p:nvPr>
            <p:ph type="title"/>
          </p:nvPr>
        </p:nvSpPr>
        <p:spPr>
          <a:xfrm>
            <a:off x="250825" y="7938"/>
            <a:ext cx="8893175" cy="1152525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latin typeface="Tahoma" panose="020B0604030504040204" pitchFamily="34" charset="0"/>
              </a:rPr>
              <a:t>Chamada Pública Ação Transversal –</a:t>
            </a:r>
            <a:br>
              <a:rPr lang="pt-BR" altLang="pt-BR" sz="2800" b="1" smtClean="0">
                <a:latin typeface="Tahoma" panose="020B0604030504040204" pitchFamily="34" charset="0"/>
              </a:rPr>
            </a:br>
            <a:r>
              <a:rPr lang="pt-BR" altLang="pt-BR" sz="2800" b="1" smtClean="0">
                <a:latin typeface="Tahoma" panose="020B0604030504040204" pitchFamily="34" charset="0"/>
              </a:rPr>
              <a:t>SOS Equipamentos</a:t>
            </a:r>
          </a:p>
        </p:txBody>
      </p:sp>
      <p:sp>
        <p:nvSpPr>
          <p:cNvPr id="58371" name="Espaço Reservado para Conteúdo 2"/>
          <p:cNvSpPr>
            <a:spLocks noGrp="1"/>
          </p:cNvSpPr>
          <p:nvPr>
            <p:ph idx="1"/>
          </p:nvPr>
        </p:nvSpPr>
        <p:spPr>
          <a:xfrm>
            <a:off x="260350" y="1171575"/>
            <a:ext cx="8632825" cy="2995613"/>
          </a:xfrm>
        </p:spPr>
        <p:txBody>
          <a:bodyPr/>
          <a:lstStyle/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r>
              <a:rPr lang="pt-BR" altLang="pt-BR" sz="1600" b="1" dirty="0" smtClean="0">
                <a:latin typeface="Tahoma" panose="020B0604030504040204" pitchFamily="34" charset="0"/>
              </a:rPr>
              <a:t>Objetivo:</a:t>
            </a:r>
            <a:r>
              <a:rPr lang="pt-BR" altLang="pt-BR" sz="1600" dirty="0" smtClean="0">
                <a:latin typeface="Tahoma" panose="020B0604030504040204" pitchFamily="34" charset="0"/>
              </a:rPr>
              <a:t> Concessão </a:t>
            </a:r>
            <a:r>
              <a:rPr lang="pt-BR" altLang="pt-BR" sz="1600" dirty="0">
                <a:latin typeface="Tahoma" panose="020B0604030504040204" pitchFamily="34" charset="0"/>
              </a:rPr>
              <a:t>de recursos financeiros para manutenção </a:t>
            </a:r>
            <a:r>
              <a:rPr lang="pt-BR" altLang="pt-BR" sz="1600" b="1" dirty="0">
                <a:latin typeface="Tahoma" panose="020B0604030504040204" pitchFamily="34" charset="0"/>
              </a:rPr>
              <a:t>corretiva</a:t>
            </a:r>
            <a:r>
              <a:rPr lang="pt-BR" altLang="pt-BR" sz="1600" dirty="0">
                <a:latin typeface="Tahoma" panose="020B0604030504040204" pitchFamily="34" charset="0"/>
              </a:rPr>
              <a:t> de equipamentos multiusuários de médio e de grande porte, que tenham sido financiados por instituições que atuam no desenvolvimento científico e tecnológico e/ou por integrantes do Sistema Nacional de Ciência e Tecnologia. </a:t>
            </a:r>
            <a:endParaRPr lang="pt-BR" altLang="pt-BR" sz="1600" dirty="0" smtClean="0">
              <a:latin typeface="Tahoma" panose="020B0604030504040204" pitchFamily="34" charset="0"/>
            </a:endParaRPr>
          </a:p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r>
              <a:rPr lang="pt-BR" altLang="pt-BR" sz="1600" b="1" dirty="0" smtClean="0">
                <a:latin typeface="Tahoma" panose="020B0604030504040204" pitchFamily="34" charset="0"/>
              </a:rPr>
              <a:t>Programa de Fluxo Contínuo, com avaliações mensais</a:t>
            </a:r>
          </a:p>
          <a:p>
            <a:pPr marL="179388" indent="-179388" algn="just">
              <a:lnSpc>
                <a:spcPts val="3000"/>
              </a:lnSpc>
              <a:spcBef>
                <a:spcPct val="0"/>
              </a:spcBef>
              <a:defRPr/>
            </a:pPr>
            <a:r>
              <a:rPr lang="pt-BR" altLang="pt-BR" sz="1600" b="1" dirty="0" smtClean="0">
                <a:latin typeface="Tahoma" panose="020B0604030504040204" pitchFamily="34" charset="0"/>
              </a:rPr>
              <a:t>Oferta de Recursos:	R$ 1 Mi por mês, durante 30 meses</a:t>
            </a:r>
            <a:endParaRPr lang="pt-BR" altLang="pt-BR" sz="1600" b="1" dirty="0">
              <a:latin typeface="Tahoma" panose="020B0604030504040204" pitchFamily="34" charset="0"/>
            </a:endParaRPr>
          </a:p>
          <a:p>
            <a:pPr marL="179388" indent="-179388" algn="just">
              <a:lnSpc>
                <a:spcPts val="3000"/>
              </a:lnSpc>
              <a:spcBef>
                <a:spcPct val="0"/>
              </a:spcBef>
              <a:defRPr/>
            </a:pPr>
            <a:r>
              <a:rPr lang="pt-BR" altLang="pt-BR" sz="1600" b="1" dirty="0">
                <a:latin typeface="Tahoma" panose="020B0604030504040204" pitchFamily="34" charset="0"/>
              </a:rPr>
              <a:t>Características de cada Proposta:</a:t>
            </a:r>
          </a:p>
          <a:p>
            <a:pPr algn="just">
              <a:lnSpc>
                <a:spcPts val="3000"/>
              </a:lnSpc>
              <a:spcBef>
                <a:spcPct val="0"/>
              </a:spcBef>
              <a:buFontTx/>
              <a:buChar char="-"/>
              <a:defRPr/>
            </a:pPr>
            <a:r>
              <a:rPr lang="pt-BR" altLang="pt-BR" sz="1600" dirty="0">
                <a:latin typeface="Tahoma" panose="020B0604030504040204" pitchFamily="34" charset="0"/>
              </a:rPr>
              <a:t>Máximo de 4 subprojetos;</a:t>
            </a:r>
          </a:p>
          <a:p>
            <a:pPr algn="just">
              <a:lnSpc>
                <a:spcPts val="3000"/>
              </a:lnSpc>
              <a:spcBef>
                <a:spcPct val="0"/>
              </a:spcBef>
              <a:buFontTx/>
              <a:buChar char="-"/>
              <a:defRPr/>
            </a:pPr>
            <a:r>
              <a:rPr lang="pt-BR" altLang="pt-BR" sz="1600" dirty="0">
                <a:latin typeface="Tahoma" panose="020B0604030504040204" pitchFamily="34" charset="0"/>
              </a:rPr>
              <a:t>Cada subprojeto relacionado à manutenção de apenas um equipamento;</a:t>
            </a:r>
          </a:p>
          <a:p>
            <a:pPr algn="just">
              <a:lnSpc>
                <a:spcPts val="3000"/>
              </a:lnSpc>
              <a:spcBef>
                <a:spcPct val="0"/>
              </a:spcBef>
              <a:buFontTx/>
              <a:buChar char="-"/>
              <a:defRPr/>
            </a:pPr>
            <a:r>
              <a:rPr lang="pt-BR" altLang="pt-BR" sz="1600" dirty="0">
                <a:latin typeface="Tahoma" panose="020B0604030504040204" pitchFamily="34" charset="0"/>
              </a:rPr>
              <a:t>O valor mínimo dos equipamentos elegíveis é de R$200.000,00;</a:t>
            </a:r>
          </a:p>
          <a:p>
            <a:pPr algn="just">
              <a:lnSpc>
                <a:spcPts val="3000"/>
              </a:lnSpc>
              <a:spcBef>
                <a:spcPct val="0"/>
              </a:spcBef>
              <a:buFontTx/>
              <a:buChar char="-"/>
              <a:defRPr/>
            </a:pPr>
            <a:r>
              <a:rPr lang="pt-BR" altLang="pt-BR" sz="1600" dirty="0">
                <a:latin typeface="Tahoma" panose="020B0604030504040204" pitchFamily="34" charset="0"/>
              </a:rPr>
              <a:t>Os valores mínimos e máximos solicitados para manutenção corretiva por equipamento são de R$20.000,00 e R$200.000,00, respectivamente</a:t>
            </a:r>
            <a:r>
              <a:rPr lang="pt-BR" altLang="pt-BR" sz="1600" dirty="0" smtClean="0">
                <a:latin typeface="Tahoma" panose="020B0604030504040204" pitchFamily="34" charset="0"/>
              </a:rPr>
              <a:t>.</a:t>
            </a:r>
            <a:endParaRPr lang="pt-BR" altLang="pt-BR" sz="1600" b="1" dirty="0">
              <a:latin typeface="Tahoma" panose="020B0604030504040204" pitchFamily="34" charset="0"/>
            </a:endParaRPr>
          </a:p>
          <a:p>
            <a:pPr marL="0" indent="0" algn="just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altLang="pt-BR" sz="1600" b="1" dirty="0" smtClean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ítulo 1"/>
          <p:cNvSpPr>
            <a:spLocks noGrp="1"/>
          </p:cNvSpPr>
          <p:nvPr>
            <p:ph type="title"/>
          </p:nvPr>
        </p:nvSpPr>
        <p:spPr>
          <a:xfrm>
            <a:off x="250825" y="7938"/>
            <a:ext cx="8893175" cy="1152525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latin typeface="Tahoma" panose="020B0604030504040204" pitchFamily="34" charset="0"/>
              </a:rPr>
              <a:t>Chamada Pública Ação Transversal –</a:t>
            </a:r>
            <a:br>
              <a:rPr lang="pt-BR" altLang="pt-BR" sz="2800" b="1" smtClean="0">
                <a:latin typeface="Tahoma" panose="020B0604030504040204" pitchFamily="34" charset="0"/>
              </a:rPr>
            </a:br>
            <a:r>
              <a:rPr lang="pt-BR" altLang="pt-BR" sz="2800" b="1" smtClean="0">
                <a:latin typeface="Tahoma" panose="020B0604030504040204" pitchFamily="34" charset="0"/>
              </a:rPr>
              <a:t>SOS Equipamentos</a:t>
            </a:r>
          </a:p>
        </p:txBody>
      </p:sp>
      <p:sp>
        <p:nvSpPr>
          <p:cNvPr id="55299" name="Espaço Reservado para Conteúdo 2"/>
          <p:cNvSpPr>
            <a:spLocks noGrp="1"/>
          </p:cNvSpPr>
          <p:nvPr>
            <p:ph idx="1"/>
          </p:nvPr>
        </p:nvSpPr>
        <p:spPr>
          <a:xfrm>
            <a:off x="260350" y="1171575"/>
            <a:ext cx="8632825" cy="547497"/>
          </a:xfrm>
        </p:spPr>
        <p:txBody>
          <a:bodyPr/>
          <a:lstStyle/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</a:pPr>
            <a:r>
              <a:rPr lang="pt-BR" altLang="pt-BR" sz="1600" b="1" dirty="0" smtClean="0">
                <a:latin typeface="Tahoma" panose="020B0604030504040204" pitchFamily="34" charset="0"/>
              </a:rPr>
              <a:t>Resumo do Apoio (1ª a 8ª avaliações)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847726"/>
              </p:ext>
            </p:extLst>
          </p:nvPr>
        </p:nvGraphicFramePr>
        <p:xfrm>
          <a:off x="530225" y="1989138"/>
          <a:ext cx="6462713" cy="3323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4889">
                  <a:extLst>
                    <a:ext uri="{9D8B030D-6E8A-4147-A177-3AD203B41FA5}">
                      <a16:colId xmlns:a16="http://schemas.microsoft.com/office/drawing/2014/main" val="3780409785"/>
                    </a:ext>
                  </a:extLst>
                </a:gridCol>
                <a:gridCol w="2397824">
                  <a:extLst>
                    <a:ext uri="{9D8B030D-6E8A-4147-A177-3AD203B41FA5}">
                      <a16:colId xmlns:a16="http://schemas.microsoft.com/office/drawing/2014/main" val="4132033544"/>
                    </a:ext>
                  </a:extLst>
                </a:gridCol>
              </a:tblGrid>
              <a:tr h="6209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Avaliações Mensais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9523" marB="0" anchor="ctr"/>
                </a:tc>
                <a:extLst>
                  <a:ext uri="{0D108BD9-81ED-4DB2-BD59-A6C34878D82A}">
                    <a16:rowId xmlns:a16="http://schemas.microsoft.com/office/drawing/2014/main" val="819258633"/>
                  </a:ext>
                </a:extLst>
              </a:tr>
              <a:tr h="4894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Equipamentos Beneficiados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9523" marB="0" anchor="ctr"/>
                </a:tc>
                <a:extLst>
                  <a:ext uri="{0D108BD9-81ED-4DB2-BD59-A6C34878D82A}">
                    <a16:rowId xmlns:a16="http://schemas.microsoft.com/office/drawing/2014/main" val="266726291"/>
                  </a:ext>
                </a:extLst>
              </a:tr>
              <a:tr h="5671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solicitado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pt-BR" sz="16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R</a:t>
                      </a:r>
                      <a:r>
                        <a:rPr lang="pt-B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  </a:t>
                      </a:r>
                      <a:r>
                        <a:rPr lang="pt-BR" sz="16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17.145.380,45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9523" marB="0" anchor="ctr"/>
                </a:tc>
                <a:extLst>
                  <a:ext uri="{0D108BD9-81ED-4DB2-BD59-A6C34878D82A}">
                    <a16:rowId xmlns:a16="http://schemas.microsoft.com/office/drawing/2014/main" val="42812756"/>
                  </a:ext>
                </a:extLst>
              </a:tr>
              <a:tr h="5897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apoiado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pt-BR" sz="16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R$    7.672.969,00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9523" marB="0" anchor="ctr"/>
                </a:tc>
                <a:extLst>
                  <a:ext uri="{0D108BD9-81ED-4DB2-BD59-A6C34878D82A}">
                    <a16:rowId xmlns:a16="http://schemas.microsoft.com/office/drawing/2014/main" val="3562484576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Valor médio por avaliação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pt-BR" sz="16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R</a:t>
                      </a:r>
                      <a:r>
                        <a:rPr lang="pt-B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      </a:t>
                      </a:r>
                      <a:r>
                        <a:rPr lang="pt-BR" sz="16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959.121,13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9523" marB="0" anchor="ctr"/>
                </a:tc>
                <a:extLst>
                  <a:ext uri="{0D108BD9-81ED-4DB2-BD59-A6C34878D82A}">
                    <a16:rowId xmlns:a16="http://schemas.microsoft.com/office/drawing/2014/main" val="2935559703"/>
                  </a:ext>
                </a:extLst>
              </a:tr>
              <a:tr h="4894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Valor médio de apoio por Equipamento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pt-BR" sz="16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R</a:t>
                      </a:r>
                      <a:r>
                        <a:rPr lang="pt-BR" sz="16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        </a:t>
                      </a:r>
                      <a:r>
                        <a:rPr lang="pt-BR" sz="16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84.318,34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9523" marB="0" anchor="ctr"/>
                </a:tc>
                <a:extLst>
                  <a:ext uri="{0D108BD9-81ED-4DB2-BD59-A6C34878D82A}">
                    <a16:rowId xmlns:a16="http://schemas.microsoft.com/office/drawing/2014/main" val="7519948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ulo 1"/>
          <p:cNvSpPr>
            <a:spLocks noGrp="1"/>
          </p:cNvSpPr>
          <p:nvPr>
            <p:ph type="title"/>
          </p:nvPr>
        </p:nvSpPr>
        <p:spPr>
          <a:xfrm>
            <a:off x="250825" y="7938"/>
            <a:ext cx="8893175" cy="1152525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latin typeface="Tahoma" panose="020B0604030504040204" pitchFamily="34" charset="0"/>
              </a:rPr>
              <a:t>Chamada Pública Ação Transversal –</a:t>
            </a:r>
            <a:br>
              <a:rPr lang="pt-BR" altLang="pt-BR" sz="2800" b="1" smtClean="0">
                <a:latin typeface="Tahoma" panose="020B0604030504040204" pitchFamily="34" charset="0"/>
              </a:rPr>
            </a:br>
            <a:r>
              <a:rPr lang="pt-BR" altLang="pt-BR" sz="2800" b="1" smtClean="0">
                <a:latin typeface="Tahoma" panose="020B0604030504040204" pitchFamily="34" charset="0"/>
              </a:rPr>
              <a:t>SOS Equipamentos</a:t>
            </a:r>
          </a:p>
        </p:txBody>
      </p:sp>
      <p:sp>
        <p:nvSpPr>
          <p:cNvPr id="57347" name="Espaço Reservado para Conteúdo 2"/>
          <p:cNvSpPr>
            <a:spLocks noGrp="1"/>
          </p:cNvSpPr>
          <p:nvPr>
            <p:ph idx="1"/>
          </p:nvPr>
        </p:nvSpPr>
        <p:spPr>
          <a:xfrm>
            <a:off x="260350" y="1171575"/>
            <a:ext cx="8632825" cy="584073"/>
          </a:xfrm>
        </p:spPr>
        <p:txBody>
          <a:bodyPr/>
          <a:lstStyle/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</a:pPr>
            <a:r>
              <a:rPr lang="pt-BR" altLang="pt-BR" sz="1600" b="1" dirty="0" smtClean="0">
                <a:latin typeface="Tahoma" panose="020B0604030504040204" pitchFamily="34" charset="0"/>
              </a:rPr>
              <a:t>Equipamentos Beneficiados por Fonte de Financiamento (1ª a 8ª avaliações)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820178"/>
              </p:ext>
            </p:extLst>
          </p:nvPr>
        </p:nvGraphicFramePr>
        <p:xfrm>
          <a:off x="1086554" y="1600550"/>
          <a:ext cx="6722422" cy="434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529998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ulo 1"/>
          <p:cNvSpPr>
            <a:spLocks noGrp="1"/>
          </p:cNvSpPr>
          <p:nvPr>
            <p:ph type="title"/>
          </p:nvPr>
        </p:nvSpPr>
        <p:spPr>
          <a:xfrm>
            <a:off x="250825" y="7938"/>
            <a:ext cx="8893175" cy="1152525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latin typeface="Tahoma" panose="020B0604030504040204" pitchFamily="34" charset="0"/>
              </a:rPr>
              <a:t>Chamada Pública Ação Transversal –</a:t>
            </a:r>
            <a:br>
              <a:rPr lang="pt-BR" altLang="pt-BR" sz="2800" b="1" smtClean="0">
                <a:latin typeface="Tahoma" panose="020B0604030504040204" pitchFamily="34" charset="0"/>
              </a:rPr>
            </a:br>
            <a:r>
              <a:rPr lang="pt-BR" altLang="pt-BR" sz="2800" b="1" smtClean="0">
                <a:latin typeface="Tahoma" panose="020B0604030504040204" pitchFamily="34" charset="0"/>
              </a:rPr>
              <a:t>SOS Equipamentos</a:t>
            </a:r>
          </a:p>
        </p:txBody>
      </p:sp>
      <p:sp>
        <p:nvSpPr>
          <p:cNvPr id="57347" name="Espaço Reservado para Conteúdo 2"/>
          <p:cNvSpPr>
            <a:spLocks noGrp="1"/>
          </p:cNvSpPr>
          <p:nvPr>
            <p:ph idx="1"/>
          </p:nvPr>
        </p:nvSpPr>
        <p:spPr>
          <a:xfrm>
            <a:off x="260350" y="1171575"/>
            <a:ext cx="8632825" cy="510921"/>
          </a:xfrm>
        </p:spPr>
        <p:txBody>
          <a:bodyPr/>
          <a:lstStyle/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</a:pPr>
            <a:r>
              <a:rPr lang="pt-BR" altLang="pt-BR" sz="1600" b="1" dirty="0" smtClean="0">
                <a:latin typeface="Tahoma" panose="020B0604030504040204" pitchFamily="34" charset="0"/>
              </a:rPr>
              <a:t>Equipamentos </a:t>
            </a:r>
            <a:r>
              <a:rPr lang="pt-BR" altLang="pt-BR" sz="1600" b="1" dirty="0" smtClean="0">
                <a:latin typeface="Tahoma" panose="020B0604030504040204" pitchFamily="34" charset="0"/>
              </a:rPr>
              <a:t>Beneficiados</a:t>
            </a:r>
            <a:r>
              <a:rPr lang="pt-BR" altLang="pt-BR" sz="1600" b="1" dirty="0" smtClean="0">
                <a:latin typeface="Tahoma" panose="020B0604030504040204" pitchFamily="34" charset="0"/>
              </a:rPr>
              <a:t> </a:t>
            </a:r>
            <a:r>
              <a:rPr lang="pt-BR" altLang="pt-BR" sz="1600" b="1" dirty="0" smtClean="0">
                <a:latin typeface="Tahoma" panose="020B0604030504040204" pitchFamily="34" charset="0"/>
              </a:rPr>
              <a:t>(1ª a 8ª avaliações)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539750" y="1989138"/>
          <a:ext cx="6937130" cy="3949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ítulo 1"/>
          <p:cNvSpPr>
            <a:spLocks noGrp="1"/>
          </p:cNvSpPr>
          <p:nvPr>
            <p:ph type="title"/>
          </p:nvPr>
        </p:nvSpPr>
        <p:spPr>
          <a:xfrm>
            <a:off x="250825" y="7938"/>
            <a:ext cx="8893175" cy="1152525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latin typeface="Tahoma" panose="020B0604030504040204" pitchFamily="34" charset="0"/>
              </a:rPr>
              <a:t>Chamada Pública Ação Transversal –</a:t>
            </a:r>
            <a:br>
              <a:rPr lang="pt-BR" altLang="pt-BR" sz="2800" b="1" smtClean="0">
                <a:latin typeface="Tahoma" panose="020B0604030504040204" pitchFamily="34" charset="0"/>
              </a:rPr>
            </a:br>
            <a:r>
              <a:rPr lang="pt-BR" altLang="pt-BR" sz="2800" b="1" smtClean="0">
                <a:latin typeface="Tahoma" panose="020B0604030504040204" pitchFamily="34" charset="0"/>
              </a:rPr>
              <a:t>SOS Equipamentos</a:t>
            </a:r>
          </a:p>
        </p:txBody>
      </p:sp>
      <p:sp>
        <p:nvSpPr>
          <p:cNvPr id="59395" name="Espaço Reservado para Conteúdo 2"/>
          <p:cNvSpPr>
            <a:spLocks noGrp="1"/>
          </p:cNvSpPr>
          <p:nvPr>
            <p:ph idx="1"/>
          </p:nvPr>
        </p:nvSpPr>
        <p:spPr>
          <a:xfrm>
            <a:off x="260350" y="1171575"/>
            <a:ext cx="8632825" cy="474345"/>
          </a:xfrm>
        </p:spPr>
        <p:txBody>
          <a:bodyPr/>
          <a:lstStyle/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</a:pPr>
            <a:r>
              <a:rPr lang="pt-BR" altLang="pt-BR" sz="1600" b="1" dirty="0" smtClean="0">
                <a:latin typeface="Tahoma" panose="020B0604030504040204" pitchFamily="34" charset="0"/>
              </a:rPr>
              <a:t>Instituições Apoiadas (1ª a 8ª avaliações) – Valor apoiado (R$ mil)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849184552"/>
              </p:ext>
            </p:extLst>
          </p:nvPr>
        </p:nvGraphicFramePr>
        <p:xfrm>
          <a:off x="250825" y="1645920"/>
          <a:ext cx="8623299" cy="4864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5989320" y="3913632"/>
            <a:ext cx="2688336" cy="2112264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79886" y="3074384"/>
            <a:ext cx="21803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400" b="1" dirty="0" smtClean="0">
                <a:solidFill>
                  <a:schemeClr val="accent6"/>
                </a:solidFill>
                <a:latin typeface="Tahoma" panose="020B0604030504040204" pitchFamily="34" charset="0"/>
              </a:rPr>
              <a:t>R$ 1.7 MM apoiado para o N+NE+CO</a:t>
            </a:r>
          </a:p>
          <a:p>
            <a:pPr algn="ctr"/>
            <a:r>
              <a:rPr lang="pt-BR" altLang="pt-BR" sz="1400" b="1" dirty="0" smtClean="0">
                <a:solidFill>
                  <a:schemeClr val="accent6"/>
                </a:solidFill>
                <a:latin typeface="Tahoma" panose="020B0604030504040204" pitchFamily="34" charset="0"/>
              </a:rPr>
              <a:t>(23% do total) </a:t>
            </a:r>
            <a:endParaRPr lang="pt-BR" sz="14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ítulo 1"/>
          <p:cNvSpPr>
            <a:spLocks noGrp="1"/>
          </p:cNvSpPr>
          <p:nvPr>
            <p:ph type="title"/>
          </p:nvPr>
        </p:nvSpPr>
        <p:spPr>
          <a:xfrm>
            <a:off x="250825" y="7938"/>
            <a:ext cx="8893175" cy="1152525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latin typeface="Tahoma" panose="020B0604030504040204" pitchFamily="34" charset="0"/>
              </a:rPr>
              <a:t>Chamada Pública Ação Transversal –</a:t>
            </a:r>
            <a:br>
              <a:rPr lang="pt-BR" altLang="pt-BR" sz="2800" b="1" smtClean="0">
                <a:latin typeface="Tahoma" panose="020B0604030504040204" pitchFamily="34" charset="0"/>
              </a:rPr>
            </a:br>
            <a:r>
              <a:rPr lang="pt-BR" altLang="pt-BR" sz="2800" b="1" smtClean="0">
                <a:latin typeface="Tahoma" panose="020B0604030504040204" pitchFamily="34" charset="0"/>
              </a:rPr>
              <a:t>SOS Equipamentos</a:t>
            </a:r>
          </a:p>
        </p:txBody>
      </p:sp>
      <p:sp>
        <p:nvSpPr>
          <p:cNvPr id="59395" name="Espaço Reservado para Conteúdo 2"/>
          <p:cNvSpPr>
            <a:spLocks noGrp="1"/>
          </p:cNvSpPr>
          <p:nvPr>
            <p:ph idx="1"/>
          </p:nvPr>
        </p:nvSpPr>
        <p:spPr>
          <a:xfrm>
            <a:off x="260350" y="1171575"/>
            <a:ext cx="8632825" cy="474345"/>
          </a:xfrm>
        </p:spPr>
        <p:txBody>
          <a:bodyPr/>
          <a:lstStyle/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</a:pPr>
            <a:r>
              <a:rPr lang="pt-BR" altLang="pt-BR" sz="1600" b="1" dirty="0" smtClean="0">
                <a:latin typeface="Tahoma" panose="020B0604030504040204" pitchFamily="34" charset="0"/>
              </a:rPr>
              <a:t>Valor apoiado por região (1ª a 8ª avaliações)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3727450" y="2277209"/>
          <a:ext cx="4897804" cy="3843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555995"/>
              </p:ext>
            </p:extLst>
          </p:nvPr>
        </p:nvGraphicFramePr>
        <p:xfrm>
          <a:off x="703263" y="2276475"/>
          <a:ext cx="2708275" cy="1849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176">
                  <a:extLst>
                    <a:ext uri="{9D8B030D-6E8A-4147-A177-3AD203B41FA5}">
                      <a16:colId xmlns:a16="http://schemas.microsoft.com/office/drawing/2014/main" val="3299110446"/>
                    </a:ext>
                  </a:extLst>
                </a:gridCol>
                <a:gridCol w="1375099">
                  <a:extLst>
                    <a:ext uri="{9D8B030D-6E8A-4147-A177-3AD203B41FA5}">
                      <a16:colId xmlns:a16="http://schemas.microsoft.com/office/drawing/2014/main" val="2408869659"/>
                    </a:ext>
                  </a:extLst>
                </a:gridCol>
              </a:tblGrid>
              <a:tr h="4310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REGIÃO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 smtClean="0">
                          <a:effectLst/>
                        </a:rPr>
                        <a:t>VALOR APOIADO</a:t>
                      </a:r>
                    </a:p>
                  </a:txBody>
                  <a:tcPr marL="9528" marR="9528" marT="9529" marB="0" anchor="ctr"/>
                </a:tc>
                <a:extLst>
                  <a:ext uri="{0D108BD9-81ED-4DB2-BD59-A6C34878D82A}">
                    <a16:rowId xmlns:a16="http://schemas.microsoft.com/office/drawing/2014/main" val="2479105719"/>
                  </a:ext>
                </a:extLst>
              </a:tr>
              <a:tr h="2836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SUDESTE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R$ 4.559.762,00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359929"/>
                  </a:ext>
                </a:extLst>
              </a:tr>
              <a:tr h="2836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SUL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R$ 1.372.343,00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4881627"/>
                  </a:ext>
                </a:extLst>
              </a:tr>
              <a:tr h="2836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NORDESTE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R$ 1.030.451,00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7997335"/>
                  </a:ext>
                </a:extLst>
              </a:tr>
              <a:tr h="2836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CENTRO-OESTE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R$ 710.413,00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3887052"/>
                  </a:ext>
                </a:extLst>
              </a:tr>
              <a:tr h="2836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NORTE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8" marR="9528" marT="95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91549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002646"/>
              </p:ext>
            </p:extLst>
          </p:nvPr>
        </p:nvGraphicFramePr>
        <p:xfrm>
          <a:off x="3524738" y="2277209"/>
          <a:ext cx="5100515" cy="3780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2158316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ítulo 1"/>
          <p:cNvSpPr>
            <a:spLocks noGrp="1"/>
          </p:cNvSpPr>
          <p:nvPr>
            <p:ph type="title"/>
          </p:nvPr>
        </p:nvSpPr>
        <p:spPr>
          <a:xfrm>
            <a:off x="250825" y="7938"/>
            <a:ext cx="8893175" cy="1152525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latin typeface="Tahoma" panose="020B0604030504040204" pitchFamily="34" charset="0"/>
              </a:rPr>
              <a:t>Chamada Pública Ação Transversal –</a:t>
            </a:r>
            <a:br>
              <a:rPr lang="pt-BR" altLang="pt-BR" sz="2800" b="1" smtClean="0">
                <a:latin typeface="Tahoma" panose="020B0604030504040204" pitchFamily="34" charset="0"/>
              </a:rPr>
            </a:br>
            <a:r>
              <a:rPr lang="pt-BR" altLang="pt-BR" sz="2800" b="1" smtClean="0">
                <a:latin typeface="Tahoma" panose="020B0604030504040204" pitchFamily="34" charset="0"/>
              </a:rPr>
              <a:t>SOS Equipamentos</a:t>
            </a:r>
          </a:p>
        </p:txBody>
      </p:sp>
      <p:sp>
        <p:nvSpPr>
          <p:cNvPr id="59395" name="Espaço Reservado para Conteúdo 2"/>
          <p:cNvSpPr>
            <a:spLocks noGrp="1"/>
          </p:cNvSpPr>
          <p:nvPr>
            <p:ph idx="1"/>
          </p:nvPr>
        </p:nvSpPr>
        <p:spPr>
          <a:xfrm>
            <a:off x="260350" y="1171575"/>
            <a:ext cx="8632825" cy="474345"/>
          </a:xfrm>
        </p:spPr>
        <p:txBody>
          <a:bodyPr/>
          <a:lstStyle/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</a:pPr>
            <a:r>
              <a:rPr lang="pt-BR" altLang="pt-BR" sz="1600" b="1" dirty="0" smtClean="0">
                <a:latin typeface="Tahoma" panose="020B0604030504040204" pitchFamily="34" charset="0"/>
              </a:rPr>
              <a:t>Valor apoiado por UF (1ª a 8ª avaliações)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528206"/>
              </p:ext>
            </p:extLst>
          </p:nvPr>
        </p:nvGraphicFramePr>
        <p:xfrm>
          <a:off x="976313" y="1991741"/>
          <a:ext cx="3578226" cy="39415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3981">
                  <a:extLst>
                    <a:ext uri="{9D8B030D-6E8A-4147-A177-3AD203B41FA5}">
                      <a16:colId xmlns:a16="http://schemas.microsoft.com/office/drawing/2014/main" val="2419414748"/>
                    </a:ext>
                  </a:extLst>
                </a:gridCol>
                <a:gridCol w="1550264">
                  <a:extLst>
                    <a:ext uri="{9D8B030D-6E8A-4147-A177-3AD203B41FA5}">
                      <a16:colId xmlns:a16="http://schemas.microsoft.com/office/drawing/2014/main" val="2520941090"/>
                    </a:ext>
                  </a:extLst>
                </a:gridCol>
                <a:gridCol w="1013981">
                  <a:extLst>
                    <a:ext uri="{9D8B030D-6E8A-4147-A177-3AD203B41FA5}">
                      <a16:colId xmlns:a16="http://schemas.microsoft.com/office/drawing/2014/main" val="2926441172"/>
                    </a:ext>
                  </a:extLst>
                </a:gridCol>
              </a:tblGrid>
              <a:tr h="3308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UF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6" marR="9316" marT="9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Valor apoiado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6" marR="9316" marT="9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6" marR="9316" marT="9319" marB="0" anchor="ctr"/>
                </a:tc>
                <a:extLst>
                  <a:ext uri="{0D108BD9-81ED-4DB2-BD59-A6C34878D82A}">
                    <a16:rowId xmlns:a16="http://schemas.microsoft.com/office/drawing/2014/main" val="1735743816"/>
                  </a:ext>
                </a:extLst>
              </a:tr>
              <a:tr h="257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3.201.516,00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0525736"/>
                  </a:ext>
                </a:extLst>
              </a:tr>
              <a:tr h="257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672.118,00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7642272"/>
                  </a:ext>
                </a:extLst>
              </a:tr>
              <a:tr h="257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628.461,00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9123000"/>
                  </a:ext>
                </a:extLst>
              </a:tr>
              <a:tr h="257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602.691,00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1896089"/>
                  </a:ext>
                </a:extLst>
              </a:tr>
              <a:tr h="257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586.295,00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3816863"/>
                  </a:ext>
                </a:extLst>
              </a:tr>
              <a:tr h="257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511.078,00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6347290"/>
                  </a:ext>
                </a:extLst>
              </a:tr>
              <a:tr h="257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475.623,00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4798442"/>
                  </a:ext>
                </a:extLst>
              </a:tr>
              <a:tr h="257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294.029,00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2199594"/>
                  </a:ext>
                </a:extLst>
              </a:tr>
              <a:tr h="257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265.223,00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3538670"/>
                  </a:ext>
                </a:extLst>
              </a:tr>
              <a:tr h="257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143.490,00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3944396"/>
                  </a:ext>
                </a:extLst>
              </a:tr>
              <a:tr h="257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99.384,00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5097342"/>
                  </a:ext>
                </a:extLst>
              </a:tr>
              <a:tr h="257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94.356,00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1874861"/>
                  </a:ext>
                </a:extLst>
              </a:tr>
              <a:tr h="257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60.410,00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7579699"/>
                  </a:ext>
                </a:extLst>
              </a:tr>
              <a:tr h="257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38.295,00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9001312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072449"/>
              </p:ext>
            </p:extLst>
          </p:nvPr>
        </p:nvGraphicFramePr>
        <p:xfrm>
          <a:off x="5073650" y="2001711"/>
          <a:ext cx="3441700" cy="38338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700">
                  <a:extLst>
                    <a:ext uri="{9D8B030D-6E8A-4147-A177-3AD203B41FA5}">
                      <a16:colId xmlns:a16="http://schemas.microsoft.com/office/drawing/2014/main" val="4067580632"/>
                    </a:ext>
                  </a:extLst>
                </a:gridCol>
                <a:gridCol w="1200638">
                  <a:extLst>
                    <a:ext uri="{9D8B030D-6E8A-4147-A177-3AD203B41FA5}">
                      <a16:colId xmlns:a16="http://schemas.microsoft.com/office/drawing/2014/main" val="83694588"/>
                    </a:ext>
                  </a:extLst>
                </a:gridCol>
                <a:gridCol w="1085362">
                  <a:extLst>
                    <a:ext uri="{9D8B030D-6E8A-4147-A177-3AD203B41FA5}">
                      <a16:colId xmlns:a16="http://schemas.microsoft.com/office/drawing/2014/main" val="3353085252"/>
                    </a:ext>
                  </a:extLst>
                </a:gridCol>
              </a:tblGrid>
              <a:tr h="3573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UF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Valor apoiado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2744261331"/>
                  </a:ext>
                </a:extLst>
              </a:tr>
              <a:tr h="2698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AC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 R$                         -  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0,00%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5762601"/>
                  </a:ext>
                </a:extLst>
              </a:tr>
              <a:tr h="2698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 R$                         -  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0,00%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3091411145"/>
                  </a:ext>
                </a:extLst>
              </a:tr>
              <a:tr h="2698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AM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 R$                         -  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0,00%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666173990"/>
                  </a:ext>
                </a:extLst>
              </a:tr>
              <a:tr h="2698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AP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 R$                         -  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0,00%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603307130"/>
                  </a:ext>
                </a:extLst>
              </a:tr>
              <a:tr h="2698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CE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 R$                         -  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0,00%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2847406343"/>
                  </a:ext>
                </a:extLst>
              </a:tr>
              <a:tr h="2698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GO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 R$                         -  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0,00%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3380074409"/>
                  </a:ext>
                </a:extLst>
              </a:tr>
              <a:tr h="2698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MS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 R$                         -  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0,00%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2921979513"/>
                  </a:ext>
                </a:extLst>
              </a:tr>
              <a:tr h="2698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PA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 R$                         -  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0,00%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2833491865"/>
                  </a:ext>
                </a:extLst>
              </a:tr>
              <a:tr h="2698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PI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 R$                         -  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0,00%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2251475604"/>
                  </a:ext>
                </a:extLst>
              </a:tr>
              <a:tr h="2698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RN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 R$                         -  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0,00%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3737414859"/>
                  </a:ext>
                </a:extLst>
              </a:tr>
              <a:tr h="2698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RO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 R$                         -  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0,00%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2070253098"/>
                  </a:ext>
                </a:extLst>
              </a:tr>
              <a:tr h="2698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RR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 R$                         -  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0,00%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3302294588"/>
                  </a:ext>
                </a:extLst>
              </a:tr>
              <a:tr h="2386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TO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R$                         -  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0,00%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3547854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07501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ítulo 1"/>
          <p:cNvSpPr>
            <a:spLocks noGrp="1"/>
          </p:cNvSpPr>
          <p:nvPr>
            <p:ph type="title"/>
          </p:nvPr>
        </p:nvSpPr>
        <p:spPr>
          <a:xfrm>
            <a:off x="419100" y="1473200"/>
            <a:ext cx="5813425" cy="919163"/>
          </a:xfrm>
        </p:spPr>
        <p:txBody>
          <a:bodyPr/>
          <a:lstStyle/>
          <a:p>
            <a:pPr eaLnBrk="1" hangingPunct="1"/>
            <a:r>
              <a:rPr lang="pt-BR" altLang="pt-BR" smtClean="0"/>
              <a:t>Ricardo Rosa</a:t>
            </a:r>
            <a:br>
              <a:rPr lang="pt-BR" altLang="pt-BR" smtClean="0"/>
            </a:br>
            <a:r>
              <a:rPr lang="pt-BR" altLang="pt-BR" smtClean="0"/>
              <a:t>rrosa@finep.gov.br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0" t="22678" r="10194" b="6696"/>
          <a:stretch>
            <a:fillRect/>
          </a:stretch>
        </p:blipFill>
        <p:spPr bwMode="auto">
          <a:xfrm>
            <a:off x="358775" y="1811338"/>
            <a:ext cx="8256588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ítulo 1"/>
          <p:cNvSpPr>
            <a:spLocks noGrp="1"/>
          </p:cNvSpPr>
          <p:nvPr>
            <p:ph type="title"/>
          </p:nvPr>
        </p:nvSpPr>
        <p:spPr>
          <a:xfrm>
            <a:off x="250825" y="7938"/>
            <a:ext cx="8893175" cy="1152525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latin typeface="Tahoma" panose="020B0604030504040204" pitchFamily="34" charset="0"/>
              </a:rPr>
              <a:t>Visão Orçamentária – FNDCT</a:t>
            </a:r>
          </a:p>
        </p:txBody>
      </p:sp>
      <p:sp>
        <p:nvSpPr>
          <p:cNvPr id="10244" name="Retângulo 5"/>
          <p:cNvSpPr>
            <a:spLocks noChangeArrowheads="1"/>
          </p:cNvSpPr>
          <p:nvPr/>
        </p:nvSpPr>
        <p:spPr bwMode="auto">
          <a:xfrm>
            <a:off x="1633538" y="1200150"/>
            <a:ext cx="5795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5696"/>
                </a:solidFill>
              </a:rPr>
              <a:t>LOA x Orçamento Utilizado x Limite de Empenho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rgbClr val="005696"/>
                </a:solidFill>
              </a:rPr>
              <a:t>(R$ Milhões)</a:t>
            </a:r>
            <a:endParaRPr lang="pt-BR" altLang="pt-BR" sz="1400">
              <a:solidFill>
                <a:srgbClr val="005696"/>
              </a:solidFill>
              <a:latin typeface="Calibri" panose="020F0502020204030204" pitchFamily="34" charset="0"/>
            </a:endParaRPr>
          </a:p>
        </p:txBody>
      </p:sp>
      <p:sp>
        <p:nvSpPr>
          <p:cNvPr id="10245" name="Retângulo 5"/>
          <p:cNvSpPr>
            <a:spLocks noChangeArrowheads="1"/>
          </p:cNvSpPr>
          <p:nvPr/>
        </p:nvSpPr>
        <p:spPr bwMode="auto">
          <a:xfrm>
            <a:off x="547688" y="6534150"/>
            <a:ext cx="35925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100" b="1" u="sng">
                <a:latin typeface="Calibri" panose="020F0502020204030204" pitchFamily="34" charset="0"/>
              </a:rPr>
              <a:t>Fonte</a:t>
            </a:r>
            <a:r>
              <a:rPr lang="pt-BR" altLang="pt-BR" sz="1100">
                <a:latin typeface="Calibri" panose="020F0502020204030204" pitchFamily="34" charset="0"/>
              </a:rPr>
              <a:t>: Relatório de Gestão FNDCT 2018 RES DIR 061/2019</a:t>
            </a:r>
            <a:endParaRPr lang="pt-BR" altLang="pt-BR" sz="11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250825" y="7938"/>
            <a:ext cx="8893175" cy="1152525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latin typeface="Tahoma" panose="020B0604030504040204" pitchFamily="34" charset="0"/>
              </a:rPr>
              <a:t>Visão Financeira – FNDCT</a:t>
            </a:r>
          </a:p>
        </p:txBody>
      </p:sp>
      <p:sp>
        <p:nvSpPr>
          <p:cNvPr id="12291" name="Retângulo 5"/>
          <p:cNvSpPr>
            <a:spLocks noChangeArrowheads="1"/>
          </p:cNvSpPr>
          <p:nvPr/>
        </p:nvSpPr>
        <p:spPr bwMode="auto">
          <a:xfrm>
            <a:off x="1793875" y="1200150"/>
            <a:ext cx="5475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5696"/>
                </a:solidFill>
              </a:rPr>
              <a:t>FNDCT – Pagamentos Efetuados por Exercício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rgbClr val="005696"/>
                </a:solidFill>
              </a:rPr>
              <a:t>(R$ Milhões)</a:t>
            </a:r>
            <a:endParaRPr lang="pt-BR" altLang="pt-BR" sz="1400">
              <a:solidFill>
                <a:srgbClr val="005696"/>
              </a:solidFill>
              <a:latin typeface="Calibri" panose="020F0502020204030204" pitchFamily="34" charset="0"/>
            </a:endParaRPr>
          </a:p>
        </p:txBody>
      </p:sp>
      <p:sp>
        <p:nvSpPr>
          <p:cNvPr id="12292" name="Retângulo 5"/>
          <p:cNvSpPr>
            <a:spLocks noChangeArrowheads="1"/>
          </p:cNvSpPr>
          <p:nvPr/>
        </p:nvSpPr>
        <p:spPr bwMode="auto">
          <a:xfrm>
            <a:off x="547688" y="6534150"/>
            <a:ext cx="35925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100" b="1" u="sng">
                <a:latin typeface="Calibri" panose="020F0502020204030204" pitchFamily="34" charset="0"/>
              </a:rPr>
              <a:t>Fonte</a:t>
            </a:r>
            <a:r>
              <a:rPr lang="pt-BR" altLang="pt-BR" sz="1100">
                <a:latin typeface="Calibri" panose="020F0502020204030204" pitchFamily="34" charset="0"/>
              </a:rPr>
              <a:t>: Relatório de Gestão FNDCT 2018 RES DIR 061/2019</a:t>
            </a:r>
            <a:endParaRPr lang="pt-BR" altLang="pt-BR" sz="11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12293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8" t="25389" r="11043" b="10475"/>
          <a:stretch>
            <a:fillRect/>
          </a:stretch>
        </p:blipFill>
        <p:spPr bwMode="auto">
          <a:xfrm>
            <a:off x="350838" y="1908175"/>
            <a:ext cx="8440737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260350" y="1276350"/>
            <a:ext cx="8632825" cy="1600200"/>
          </a:xfrm>
        </p:spPr>
        <p:txBody>
          <a:bodyPr/>
          <a:lstStyle/>
          <a:p>
            <a:pPr marL="179388" indent="-179388" algn="just" eaLnBrk="1" hangingPunct="1">
              <a:lnSpc>
                <a:spcPts val="2200"/>
              </a:lnSpc>
              <a:spcBef>
                <a:spcPct val="0"/>
              </a:spcBef>
              <a:defRPr/>
            </a:pPr>
            <a:r>
              <a:rPr lang="pt-BR" altLang="pt-BR" sz="1600" dirty="0" smtClean="0">
                <a:cs typeface="Tahoma" panose="020B0604030504040204" pitchFamily="34" charset="0"/>
              </a:rPr>
              <a:t>O </a:t>
            </a:r>
            <a:r>
              <a:rPr lang="pt-BR" altLang="pt-BR" sz="1600" dirty="0">
                <a:cs typeface="Tahoma" panose="020B0604030504040204" pitchFamily="34" charset="0"/>
              </a:rPr>
              <a:t>Fundo de Infraestrutura – CT-INFRA, instituído pela Lei Nº 10.197, de 14 de fevereiro de 2001, dispõe sobre o financiamento a projetos de implantação e recuperação de infraestrutura de pesquisa nas instituições de ensino superior e de pesquisa</a:t>
            </a:r>
            <a:r>
              <a:rPr lang="pt-BR" altLang="pt-BR" sz="1600" dirty="0" smtClean="0">
                <a:cs typeface="Tahoma" panose="020B0604030504040204" pitchFamily="34" charset="0"/>
              </a:rPr>
              <a:t>.</a:t>
            </a:r>
          </a:p>
          <a:p>
            <a:pPr marL="179388" indent="-179388" algn="just" eaLnBrk="1" hangingPunct="1">
              <a:lnSpc>
                <a:spcPts val="2200"/>
              </a:lnSpc>
              <a:spcBef>
                <a:spcPct val="0"/>
              </a:spcBef>
              <a:defRPr/>
            </a:pPr>
            <a:r>
              <a:rPr lang="pt-BR" altLang="pt-BR" sz="1600" dirty="0" smtClean="0">
                <a:cs typeface="Tahoma" panose="020B0604030504040204" pitchFamily="34" charset="0"/>
              </a:rPr>
              <a:t>Desde </a:t>
            </a:r>
            <a:r>
              <a:rPr lang="pt-BR" altLang="pt-BR" sz="1600" dirty="0">
                <a:cs typeface="Tahoma" panose="020B0604030504040204" pitchFamily="34" charset="0"/>
              </a:rPr>
              <a:t>2001 </a:t>
            </a:r>
            <a:r>
              <a:rPr lang="pt-BR" altLang="pt-BR" sz="1600" dirty="0" smtClean="0">
                <a:cs typeface="Tahoma" panose="020B0604030504040204" pitchFamily="34" charset="0"/>
              </a:rPr>
              <a:t>a Finep </a:t>
            </a:r>
            <a:r>
              <a:rPr lang="pt-BR" altLang="pt-BR" sz="1600" dirty="0">
                <a:cs typeface="Tahoma" panose="020B0604030504040204" pitchFamily="34" charset="0"/>
              </a:rPr>
              <a:t>apoiou mais de </a:t>
            </a:r>
            <a:r>
              <a:rPr lang="pt-BR" altLang="pt-BR" sz="1600" dirty="0" smtClean="0">
                <a:cs typeface="Tahoma" panose="020B0604030504040204" pitchFamily="34" charset="0"/>
              </a:rPr>
              <a:t>R$3,5 </a:t>
            </a:r>
            <a:r>
              <a:rPr lang="pt-BR" altLang="pt-BR" sz="1600" dirty="0">
                <a:cs typeface="Tahoma" panose="020B0604030504040204" pitchFamily="34" charset="0"/>
              </a:rPr>
              <a:t>bilhões em recursos CT-INFRA para quase </a:t>
            </a:r>
            <a:r>
              <a:rPr lang="pt-BR" altLang="pt-BR" sz="1600" dirty="0" smtClean="0">
                <a:cs typeface="Tahoma" panose="020B0604030504040204" pitchFamily="34" charset="0"/>
              </a:rPr>
              <a:t>1800 projetos.</a:t>
            </a:r>
            <a:endParaRPr lang="pt-BR" altLang="pt-BR" sz="1600" dirty="0">
              <a:cs typeface="Tahoma" panose="020B0604030504040204" pitchFamily="34" charset="0"/>
            </a:endParaRPr>
          </a:p>
          <a:p>
            <a:pPr marL="179388" indent="-179388" algn="just" eaLnBrk="1" hangingPunct="1">
              <a:lnSpc>
                <a:spcPts val="2200"/>
              </a:lnSpc>
              <a:spcBef>
                <a:spcPct val="0"/>
              </a:spcBef>
              <a:defRPr/>
            </a:pPr>
            <a:endParaRPr lang="pt-BR" altLang="pt-BR" sz="1600" dirty="0" smtClean="0">
              <a:cs typeface="Tahoma" panose="020B0604030504040204" pitchFamily="34" charset="0"/>
            </a:endParaRPr>
          </a:p>
          <a:p>
            <a:pPr marL="0" indent="0" algn="just" eaLnBrk="1" hangingPunct="1">
              <a:lnSpc>
                <a:spcPts val="22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altLang="pt-BR" sz="1600" dirty="0" smtClean="0">
              <a:latin typeface="Tahoma" panose="020B0604030504040204" pitchFamily="34" charset="0"/>
            </a:endParaRPr>
          </a:p>
        </p:txBody>
      </p:sp>
      <p:sp>
        <p:nvSpPr>
          <p:cNvPr id="14339" name="Título 1"/>
          <p:cNvSpPr txBox="1">
            <a:spLocks/>
          </p:cNvSpPr>
          <p:nvPr/>
        </p:nvSpPr>
        <p:spPr bwMode="auto">
          <a:xfrm>
            <a:off x="250825" y="7938"/>
            <a:ext cx="8893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chemeClr val="accent1"/>
                </a:solidFill>
              </a:rPr>
              <a:t>Fundo de Infraestrutura – CT-Infra </a:t>
            </a:r>
          </a:p>
        </p:txBody>
      </p:sp>
      <p:sp>
        <p:nvSpPr>
          <p:cNvPr id="14342" name="Retângulo 8"/>
          <p:cNvSpPr>
            <a:spLocks noChangeArrowheads="1"/>
          </p:cNvSpPr>
          <p:nvPr/>
        </p:nvSpPr>
        <p:spPr bwMode="auto">
          <a:xfrm>
            <a:off x="6660071" y="2992438"/>
            <a:ext cx="177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b="1" dirty="0">
                <a:solidFill>
                  <a:srgbClr val="DD4F05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R$ </a:t>
            </a:r>
            <a:r>
              <a:rPr lang="pt-BR" altLang="pt-BR" sz="1400" b="1" dirty="0" smtClean="0">
                <a:solidFill>
                  <a:srgbClr val="DD4F05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510 Mi</a:t>
            </a:r>
            <a:endParaRPr lang="pt-BR" altLang="pt-BR" sz="1400" b="1" dirty="0">
              <a:solidFill>
                <a:srgbClr val="DD4F05"/>
              </a:solidFill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b="1" dirty="0">
                <a:solidFill>
                  <a:srgbClr val="DD4F05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nos últimos 5 anos </a:t>
            </a:r>
            <a:endParaRPr lang="pt-BR" altLang="pt-BR" sz="1400" b="1" dirty="0">
              <a:solidFill>
                <a:srgbClr val="DD4F05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263640" y="3507170"/>
            <a:ext cx="2276221" cy="2788856"/>
          </a:xfrm>
          <a:prstGeom prst="rect">
            <a:avLst/>
          </a:prstGeom>
          <a:solidFill>
            <a:srgbClr val="DD4F05">
              <a:alpha val="10000"/>
            </a:srgbClr>
          </a:solidFill>
          <a:ln w="19050" cap="sq">
            <a:noFill/>
            <a:prstDash val="dash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708851485"/>
              </p:ext>
            </p:extLst>
          </p:nvPr>
        </p:nvGraphicFramePr>
        <p:xfrm>
          <a:off x="564071" y="2627694"/>
          <a:ext cx="8030654" cy="3668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>
          <a:xfrm>
            <a:off x="250825" y="7938"/>
            <a:ext cx="8893175" cy="1152525"/>
          </a:xfrm>
        </p:spPr>
        <p:txBody>
          <a:bodyPr/>
          <a:lstStyle/>
          <a:p>
            <a:pPr eaLnBrk="1" hangingPunct="1"/>
            <a:r>
              <a:rPr lang="pt-BR" altLang="pt-BR" sz="2800" b="1" dirty="0"/>
              <a:t>Fundo de Infraestrutura – CT-Infra </a:t>
            </a:r>
            <a:endParaRPr lang="pt-BR" altLang="pt-BR" sz="2800" b="1" dirty="0" smtClean="0">
              <a:latin typeface="Tahoma" panose="020B060403050404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7167"/>
            <a:ext cx="4954771" cy="2264823"/>
          </a:xfrm>
          <a:prstGeom prst="rect">
            <a:avLst/>
          </a:prstGeom>
        </p:spPr>
      </p:pic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260350" y="1171575"/>
            <a:ext cx="8632825" cy="556641"/>
          </a:xfrm>
        </p:spPr>
        <p:txBody>
          <a:bodyPr/>
          <a:lstStyle/>
          <a:p>
            <a:pPr marL="179388" indent="-179388" algn="just" eaLnBrk="1" hangingPunct="1">
              <a:lnSpc>
                <a:spcPts val="3000"/>
              </a:lnSpc>
              <a:spcBef>
                <a:spcPct val="0"/>
              </a:spcBef>
              <a:defRPr/>
            </a:pPr>
            <a:r>
              <a:rPr lang="pt-BR" altLang="pt-BR" sz="1600" b="1" dirty="0" smtClean="0">
                <a:latin typeface="Tahoma" panose="020B0604030504040204" pitchFamily="34" charset="0"/>
              </a:rPr>
              <a:t>Ações CT-Infra realizadas em cada ano</a:t>
            </a:r>
            <a:endParaRPr lang="pt-BR" altLang="pt-BR" sz="1600" dirty="0" smtClean="0">
              <a:latin typeface="Tahoma" panose="020B060403050404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771" y="1241552"/>
            <a:ext cx="3938404" cy="50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6580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2"/>
          <p:cNvSpPr>
            <a:spLocks noGrp="1"/>
          </p:cNvSpPr>
          <p:nvPr>
            <p:ph type="title"/>
          </p:nvPr>
        </p:nvSpPr>
        <p:spPr>
          <a:xfrm>
            <a:off x="250825" y="2460625"/>
            <a:ext cx="8642350" cy="1936750"/>
          </a:xfrm>
        </p:spPr>
        <p:txBody>
          <a:bodyPr/>
          <a:lstStyle/>
          <a:p>
            <a:pPr algn="ctr" eaLnBrk="1" hangingPunct="1"/>
            <a:r>
              <a:rPr lang="pt-BR" altLang="pt-BR" sz="4400" b="1" smtClean="0">
                <a:latin typeface="Tahoma" panose="020B0604030504040204" pitchFamily="34" charset="0"/>
              </a:rPr>
              <a:t>AÇÕES REALIZADAS</a:t>
            </a:r>
            <a:br>
              <a:rPr lang="pt-BR" altLang="pt-BR" sz="4400" b="1" smtClean="0">
                <a:latin typeface="Tahoma" panose="020B0604030504040204" pitchFamily="34" charset="0"/>
              </a:rPr>
            </a:br>
            <a:r>
              <a:rPr lang="pt-BR" altLang="pt-BR" sz="4400" b="1" smtClean="0">
                <a:latin typeface="Tahoma" panose="020B0604030504040204" pitchFamily="34" charset="0"/>
              </a:rPr>
              <a:t>NOS ÚLTIMOS 5 ANOS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250825" y="7938"/>
            <a:ext cx="8893175" cy="1152525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latin typeface="Tahoma" panose="020B0604030504040204" pitchFamily="34" charset="0"/>
              </a:rPr>
              <a:t>Ações Realizadas nos Últimos 5 Anos</a:t>
            </a:r>
          </a:p>
        </p:txBody>
      </p:sp>
      <p:sp>
        <p:nvSpPr>
          <p:cNvPr id="7" name="Retângulo 144"/>
          <p:cNvSpPr>
            <a:spLocks noChangeArrowheads="1"/>
          </p:cNvSpPr>
          <p:nvPr/>
        </p:nvSpPr>
        <p:spPr bwMode="auto">
          <a:xfrm>
            <a:off x="2727325" y="1395413"/>
            <a:ext cx="677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latin typeface="+mn-lt"/>
              </a:rPr>
              <a:t>AÇÃO</a:t>
            </a:r>
            <a:endParaRPr lang="pt-BR" altLang="pt-BR" sz="1600" b="1" dirty="0">
              <a:latin typeface="+mn-lt"/>
            </a:endParaRPr>
          </a:p>
        </p:txBody>
      </p:sp>
      <p:sp>
        <p:nvSpPr>
          <p:cNvPr id="9" name="Retângulo 146"/>
          <p:cNvSpPr>
            <a:spLocks noChangeArrowheads="1"/>
          </p:cNvSpPr>
          <p:nvPr/>
        </p:nvSpPr>
        <p:spPr bwMode="auto">
          <a:xfrm>
            <a:off x="6599238" y="1401763"/>
            <a:ext cx="808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latin typeface="+mn-lt"/>
              </a:rPr>
              <a:t>STATUS</a:t>
            </a:r>
            <a:endParaRPr lang="pt-BR" altLang="pt-BR" sz="1600" b="1" dirty="0">
              <a:latin typeface="+mn-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73100" y="4546600"/>
            <a:ext cx="5310188" cy="450850"/>
          </a:xfrm>
          <a:prstGeom prst="rect">
            <a:avLst/>
          </a:prstGeom>
          <a:gradFill>
            <a:gsLst>
              <a:gs pos="496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600"/>
          </a:p>
        </p:txBody>
      </p:sp>
      <p:sp>
        <p:nvSpPr>
          <p:cNvPr id="11" name="Elipse 10"/>
          <p:cNvSpPr/>
          <p:nvPr/>
        </p:nvSpPr>
        <p:spPr>
          <a:xfrm>
            <a:off x="104775" y="4546600"/>
            <a:ext cx="541338" cy="485775"/>
          </a:xfrm>
          <a:prstGeom prst="ellipse">
            <a:avLst/>
          </a:prstGeom>
          <a:gradFill>
            <a:gsLst>
              <a:gs pos="508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Retângulo de cantos arredondados 27"/>
          <p:cNvSpPr/>
          <p:nvPr/>
        </p:nvSpPr>
        <p:spPr>
          <a:xfrm>
            <a:off x="6075363" y="4545013"/>
            <a:ext cx="1866900" cy="4508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200" b="1"/>
          </a:p>
        </p:txBody>
      </p:sp>
      <p:sp>
        <p:nvSpPr>
          <p:cNvPr id="16" name="Retângulo 90"/>
          <p:cNvSpPr>
            <a:spLocks noChangeArrowheads="1"/>
          </p:cNvSpPr>
          <p:nvPr/>
        </p:nvSpPr>
        <p:spPr bwMode="auto">
          <a:xfrm>
            <a:off x="225425" y="4605338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 smtClean="0">
                <a:solidFill>
                  <a:schemeClr val="bg1"/>
                </a:solidFill>
                <a:latin typeface="+mn-lt"/>
              </a:rPr>
              <a:t>6</a:t>
            </a:r>
            <a:endParaRPr lang="pt-BR" altLang="pt-BR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tângulo de cantos arredondados 95"/>
          <p:cNvSpPr/>
          <p:nvPr/>
        </p:nvSpPr>
        <p:spPr>
          <a:xfrm>
            <a:off x="8037513" y="4545013"/>
            <a:ext cx="846137" cy="45085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400" b="1">
              <a:latin typeface="+mj-lt"/>
            </a:endParaRPr>
          </a:p>
        </p:txBody>
      </p:sp>
      <p:sp>
        <p:nvSpPr>
          <p:cNvPr id="19" name="Retângulo 89"/>
          <p:cNvSpPr>
            <a:spLocks noChangeArrowheads="1"/>
          </p:cNvSpPr>
          <p:nvPr/>
        </p:nvSpPr>
        <p:spPr bwMode="auto">
          <a:xfrm>
            <a:off x="8037513" y="4621213"/>
            <a:ext cx="846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400" b="1" dirty="0" smtClean="0">
                <a:latin typeface="+mj-lt"/>
              </a:rPr>
              <a:t>110 Mi</a:t>
            </a:r>
            <a:endParaRPr lang="pt-BR" altLang="pt-BR" sz="1400" b="1" dirty="0">
              <a:latin typeface="+mj-lt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71513" y="1763713"/>
            <a:ext cx="5311775" cy="452437"/>
          </a:xfrm>
          <a:prstGeom prst="rect">
            <a:avLst/>
          </a:prstGeom>
          <a:gradFill>
            <a:gsLst>
              <a:gs pos="496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600"/>
          </a:p>
        </p:txBody>
      </p:sp>
      <p:sp>
        <p:nvSpPr>
          <p:cNvPr id="21" name="Elipse 20"/>
          <p:cNvSpPr/>
          <p:nvPr/>
        </p:nvSpPr>
        <p:spPr>
          <a:xfrm>
            <a:off x="104775" y="1763713"/>
            <a:ext cx="539750" cy="487362"/>
          </a:xfrm>
          <a:prstGeom prst="ellipse">
            <a:avLst/>
          </a:prstGeom>
          <a:gradFill>
            <a:gsLst>
              <a:gs pos="508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" name="Retângulo de cantos arredondados 33"/>
          <p:cNvSpPr/>
          <p:nvPr/>
        </p:nvSpPr>
        <p:spPr>
          <a:xfrm>
            <a:off x="6075363" y="1762125"/>
            <a:ext cx="1866900" cy="4508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200" b="1"/>
          </a:p>
        </p:txBody>
      </p:sp>
      <p:sp>
        <p:nvSpPr>
          <p:cNvPr id="25" name="Retângulo 97"/>
          <p:cNvSpPr>
            <a:spLocks noChangeArrowheads="1"/>
          </p:cNvSpPr>
          <p:nvPr/>
        </p:nvSpPr>
        <p:spPr bwMode="auto">
          <a:xfrm>
            <a:off x="223838" y="1824038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pt-BR" altLang="pt-BR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Retângulo 138"/>
          <p:cNvSpPr>
            <a:spLocks noChangeArrowheads="1"/>
          </p:cNvSpPr>
          <p:nvPr/>
        </p:nvSpPr>
        <p:spPr bwMode="auto">
          <a:xfrm>
            <a:off x="6038850" y="1749425"/>
            <a:ext cx="1943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200" b="1" dirty="0">
                <a:latin typeface="+mn-lt"/>
              </a:rPr>
              <a:t>Fechado </a:t>
            </a:r>
            <a:r>
              <a:rPr lang="pt-BR" altLang="pt-BR" sz="1200" b="1" dirty="0" smtClean="0">
                <a:latin typeface="+mn-lt"/>
              </a:rPr>
              <a:t>–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200" b="1" dirty="0" smtClean="0">
                <a:latin typeface="+mn-lt"/>
              </a:rPr>
              <a:t>Resultado Divulgado</a:t>
            </a:r>
            <a:endParaRPr lang="pt-BR" altLang="pt-BR" sz="1200" b="1" dirty="0">
              <a:latin typeface="+mn-lt"/>
            </a:endParaRPr>
          </a:p>
        </p:txBody>
      </p:sp>
      <p:sp>
        <p:nvSpPr>
          <p:cNvPr id="28" name="Retângulo de cantos arredondados 97"/>
          <p:cNvSpPr/>
          <p:nvPr/>
        </p:nvSpPr>
        <p:spPr>
          <a:xfrm>
            <a:off x="8037513" y="1760538"/>
            <a:ext cx="844550" cy="452437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400" b="1">
              <a:latin typeface="+mj-lt"/>
            </a:endParaRPr>
          </a:p>
        </p:txBody>
      </p:sp>
      <p:sp>
        <p:nvSpPr>
          <p:cNvPr id="29" name="Retângulo 96"/>
          <p:cNvSpPr>
            <a:spLocks noChangeArrowheads="1"/>
          </p:cNvSpPr>
          <p:nvPr/>
        </p:nvSpPr>
        <p:spPr bwMode="auto">
          <a:xfrm>
            <a:off x="8037513" y="1846263"/>
            <a:ext cx="8445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400" b="1" dirty="0" smtClean="0">
                <a:latin typeface="+mj-lt"/>
              </a:rPr>
              <a:t>100 Mi</a:t>
            </a:r>
            <a:endParaRPr lang="pt-BR" altLang="pt-BR" sz="14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673100" y="3432175"/>
            <a:ext cx="5322888" cy="450850"/>
          </a:xfrm>
          <a:prstGeom prst="rect">
            <a:avLst/>
          </a:prstGeom>
          <a:gradFill>
            <a:gsLst>
              <a:gs pos="496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600"/>
          </a:p>
        </p:txBody>
      </p:sp>
      <p:sp>
        <p:nvSpPr>
          <p:cNvPr id="31" name="Elipse 30"/>
          <p:cNvSpPr/>
          <p:nvPr/>
        </p:nvSpPr>
        <p:spPr>
          <a:xfrm>
            <a:off x="104775" y="3432175"/>
            <a:ext cx="541338" cy="485775"/>
          </a:xfrm>
          <a:prstGeom prst="ellipse">
            <a:avLst/>
          </a:prstGeom>
          <a:gradFill>
            <a:gsLst>
              <a:gs pos="508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4" name="Retângulo de cantos arredondados 40"/>
          <p:cNvSpPr/>
          <p:nvPr/>
        </p:nvSpPr>
        <p:spPr>
          <a:xfrm>
            <a:off x="6075363" y="3425825"/>
            <a:ext cx="1866900" cy="4508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200" b="1"/>
          </a:p>
        </p:txBody>
      </p:sp>
      <p:sp>
        <p:nvSpPr>
          <p:cNvPr id="36" name="Retângulo 104"/>
          <p:cNvSpPr>
            <a:spLocks noChangeArrowheads="1"/>
          </p:cNvSpPr>
          <p:nvPr/>
        </p:nvSpPr>
        <p:spPr bwMode="auto">
          <a:xfrm>
            <a:off x="225425" y="3490913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pt-BR" altLang="pt-BR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Retângulo 139"/>
          <p:cNvSpPr>
            <a:spLocks noChangeArrowheads="1"/>
          </p:cNvSpPr>
          <p:nvPr/>
        </p:nvSpPr>
        <p:spPr bwMode="auto">
          <a:xfrm>
            <a:off x="5948363" y="3421063"/>
            <a:ext cx="2157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200" b="1" dirty="0" smtClean="0">
                <a:latin typeface="+mn-lt"/>
              </a:rPr>
              <a:t>Em Andamento –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200" b="1" dirty="0" smtClean="0">
                <a:latin typeface="+mn-lt"/>
              </a:rPr>
              <a:t>Resultado Não Homologado</a:t>
            </a:r>
            <a:endParaRPr lang="pt-BR" altLang="pt-BR" sz="1200" b="1" dirty="0">
              <a:latin typeface="+mn-lt"/>
            </a:endParaRPr>
          </a:p>
        </p:txBody>
      </p:sp>
      <p:sp>
        <p:nvSpPr>
          <p:cNvPr id="38" name="Retângulo de cantos arredondados 99"/>
          <p:cNvSpPr/>
          <p:nvPr/>
        </p:nvSpPr>
        <p:spPr>
          <a:xfrm>
            <a:off x="8037513" y="3425825"/>
            <a:ext cx="846137" cy="45085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400" b="1">
              <a:latin typeface="+mj-lt"/>
            </a:endParaRPr>
          </a:p>
        </p:txBody>
      </p:sp>
      <p:sp>
        <p:nvSpPr>
          <p:cNvPr id="39" name="Retângulo 103"/>
          <p:cNvSpPr>
            <a:spLocks noChangeArrowheads="1"/>
          </p:cNvSpPr>
          <p:nvPr/>
        </p:nvSpPr>
        <p:spPr bwMode="auto">
          <a:xfrm>
            <a:off x="8037513" y="3502025"/>
            <a:ext cx="844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400" b="1" dirty="0" smtClean="0">
                <a:latin typeface="+mj-lt"/>
              </a:rPr>
              <a:t>20 Mi</a:t>
            </a:r>
            <a:endParaRPr lang="pt-BR" altLang="pt-BR" sz="1400" b="1" dirty="0">
              <a:latin typeface="+mj-lt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673100" y="2874963"/>
            <a:ext cx="5310188" cy="450850"/>
          </a:xfrm>
          <a:prstGeom prst="rect">
            <a:avLst/>
          </a:prstGeom>
          <a:gradFill>
            <a:gsLst>
              <a:gs pos="496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600"/>
          </a:p>
        </p:txBody>
      </p:sp>
      <p:sp>
        <p:nvSpPr>
          <p:cNvPr id="42" name="Elipse 41"/>
          <p:cNvSpPr/>
          <p:nvPr/>
        </p:nvSpPr>
        <p:spPr>
          <a:xfrm>
            <a:off x="104775" y="2874963"/>
            <a:ext cx="541338" cy="485775"/>
          </a:xfrm>
          <a:prstGeom prst="ellipse">
            <a:avLst/>
          </a:prstGeom>
          <a:gradFill>
            <a:gsLst>
              <a:gs pos="508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4" name="Retângulo de cantos arredondados 53"/>
          <p:cNvSpPr/>
          <p:nvPr/>
        </p:nvSpPr>
        <p:spPr>
          <a:xfrm>
            <a:off x="6075363" y="2867025"/>
            <a:ext cx="1866900" cy="4524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200" b="1"/>
          </a:p>
        </p:txBody>
      </p:sp>
      <p:sp>
        <p:nvSpPr>
          <p:cNvPr id="45" name="Retângulo 118"/>
          <p:cNvSpPr>
            <a:spLocks noChangeArrowheads="1"/>
          </p:cNvSpPr>
          <p:nvPr/>
        </p:nvSpPr>
        <p:spPr bwMode="auto">
          <a:xfrm>
            <a:off x="225425" y="293211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pt-BR" altLang="pt-BR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8" name="Retângulo 110"/>
          <p:cNvSpPr>
            <a:spLocks noChangeArrowheads="1"/>
          </p:cNvSpPr>
          <p:nvPr/>
        </p:nvSpPr>
        <p:spPr bwMode="auto">
          <a:xfrm>
            <a:off x="8037513" y="2954338"/>
            <a:ext cx="8445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400" b="1" dirty="0" smtClean="0">
                <a:latin typeface="+mj-lt"/>
              </a:rPr>
              <a:t>20 Mi</a:t>
            </a:r>
            <a:endParaRPr lang="pt-BR" altLang="pt-BR" sz="1400" b="1" dirty="0">
              <a:latin typeface="+mj-lt"/>
            </a:endParaRPr>
          </a:p>
        </p:txBody>
      </p:sp>
      <p:sp>
        <p:nvSpPr>
          <p:cNvPr id="49" name="Retângulo de cantos arredondados 103"/>
          <p:cNvSpPr/>
          <p:nvPr/>
        </p:nvSpPr>
        <p:spPr>
          <a:xfrm>
            <a:off x="8037513" y="2874963"/>
            <a:ext cx="844550" cy="45085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400" b="1">
              <a:latin typeface="+mj-lt"/>
            </a:endParaRPr>
          </a:p>
        </p:txBody>
      </p:sp>
      <p:sp>
        <p:nvSpPr>
          <p:cNvPr id="60" name="Retângulo 145"/>
          <p:cNvSpPr>
            <a:spLocks noChangeArrowheads="1"/>
          </p:cNvSpPr>
          <p:nvPr/>
        </p:nvSpPr>
        <p:spPr bwMode="auto">
          <a:xfrm>
            <a:off x="7908925" y="1401763"/>
            <a:ext cx="1152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latin typeface="+mn-lt"/>
              </a:rPr>
              <a:t>VALOR (R$)</a:t>
            </a:r>
            <a:endParaRPr lang="pt-BR" altLang="pt-BR" sz="1600" b="1" dirty="0">
              <a:latin typeface="+mn-lt"/>
            </a:endParaRPr>
          </a:p>
        </p:txBody>
      </p:sp>
      <p:sp>
        <p:nvSpPr>
          <p:cNvPr id="83" name="Retângulo 82"/>
          <p:cNvSpPr/>
          <p:nvPr/>
        </p:nvSpPr>
        <p:spPr>
          <a:xfrm>
            <a:off x="671513" y="3994150"/>
            <a:ext cx="5324475" cy="450850"/>
          </a:xfrm>
          <a:prstGeom prst="rect">
            <a:avLst/>
          </a:prstGeom>
          <a:gradFill>
            <a:gsLst>
              <a:gs pos="496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600"/>
          </a:p>
        </p:txBody>
      </p:sp>
      <p:sp>
        <p:nvSpPr>
          <p:cNvPr id="84" name="Elipse 83"/>
          <p:cNvSpPr/>
          <p:nvPr/>
        </p:nvSpPr>
        <p:spPr>
          <a:xfrm>
            <a:off x="104775" y="3994150"/>
            <a:ext cx="539750" cy="485775"/>
          </a:xfrm>
          <a:prstGeom prst="ellipse">
            <a:avLst/>
          </a:prstGeom>
          <a:gradFill>
            <a:gsLst>
              <a:gs pos="508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6" name="Retângulo de cantos arredondados 66"/>
          <p:cNvSpPr/>
          <p:nvPr/>
        </p:nvSpPr>
        <p:spPr>
          <a:xfrm>
            <a:off x="6075363" y="3984625"/>
            <a:ext cx="1866900" cy="4508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200" b="1"/>
          </a:p>
        </p:txBody>
      </p:sp>
      <p:sp>
        <p:nvSpPr>
          <p:cNvPr id="88" name="Retângulo 132"/>
          <p:cNvSpPr>
            <a:spLocks noChangeArrowheads="1"/>
          </p:cNvSpPr>
          <p:nvPr/>
        </p:nvSpPr>
        <p:spPr bwMode="auto">
          <a:xfrm>
            <a:off x="223838" y="405130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 smtClean="0">
                <a:solidFill>
                  <a:schemeClr val="bg1"/>
                </a:solidFill>
                <a:latin typeface="+mn-lt"/>
              </a:rPr>
              <a:t>5</a:t>
            </a:r>
            <a:endParaRPr lang="pt-BR" altLang="pt-BR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1" name="Retângulo de cantos arredondados 106"/>
          <p:cNvSpPr/>
          <p:nvPr/>
        </p:nvSpPr>
        <p:spPr>
          <a:xfrm>
            <a:off x="8037513" y="3984625"/>
            <a:ext cx="844550" cy="45085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400" b="1">
              <a:latin typeface="+mj-lt"/>
            </a:endParaRPr>
          </a:p>
        </p:txBody>
      </p:sp>
      <p:sp>
        <p:nvSpPr>
          <p:cNvPr id="92" name="Retângulo 103"/>
          <p:cNvSpPr>
            <a:spLocks noChangeArrowheads="1"/>
          </p:cNvSpPr>
          <p:nvPr/>
        </p:nvSpPr>
        <p:spPr bwMode="auto">
          <a:xfrm>
            <a:off x="8037513" y="4059238"/>
            <a:ext cx="844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400" b="1" dirty="0" smtClean="0">
                <a:latin typeface="+mj-lt"/>
              </a:rPr>
              <a:t>70 Mi</a:t>
            </a:r>
            <a:endParaRPr lang="pt-BR" altLang="pt-BR" sz="1400" b="1" dirty="0">
              <a:latin typeface="+mj-lt"/>
            </a:endParaRPr>
          </a:p>
        </p:txBody>
      </p:sp>
      <p:sp>
        <p:nvSpPr>
          <p:cNvPr id="103" name="Retângulo 102"/>
          <p:cNvSpPr/>
          <p:nvPr/>
        </p:nvSpPr>
        <p:spPr>
          <a:xfrm>
            <a:off x="673100" y="2320925"/>
            <a:ext cx="5310188" cy="450850"/>
          </a:xfrm>
          <a:prstGeom prst="rect">
            <a:avLst/>
          </a:prstGeom>
          <a:gradFill>
            <a:gsLst>
              <a:gs pos="496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600"/>
          </a:p>
        </p:txBody>
      </p:sp>
      <p:sp>
        <p:nvSpPr>
          <p:cNvPr id="104" name="Elipse 103"/>
          <p:cNvSpPr/>
          <p:nvPr/>
        </p:nvSpPr>
        <p:spPr>
          <a:xfrm>
            <a:off x="104775" y="2320925"/>
            <a:ext cx="541338" cy="485775"/>
          </a:xfrm>
          <a:prstGeom prst="ellipse">
            <a:avLst/>
          </a:prstGeom>
          <a:gradFill>
            <a:gsLst>
              <a:gs pos="508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5" name="Retângulo 72"/>
          <p:cNvSpPr>
            <a:spLocks noChangeArrowheads="1"/>
          </p:cNvSpPr>
          <p:nvPr/>
        </p:nvSpPr>
        <p:spPr bwMode="auto">
          <a:xfrm>
            <a:off x="669925" y="1822450"/>
            <a:ext cx="5321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latin typeface="+mn-lt"/>
              </a:rPr>
              <a:t>Carta Convite 01/2014 – Complementação de Obras</a:t>
            </a:r>
            <a:endParaRPr lang="pt-BR" altLang="pt-BR" sz="1600" b="1" dirty="0">
              <a:latin typeface="+mn-lt"/>
            </a:endParaRPr>
          </a:p>
        </p:txBody>
      </p:sp>
      <p:sp>
        <p:nvSpPr>
          <p:cNvPr id="107" name="Retângulo de cantos arredondados 14"/>
          <p:cNvSpPr/>
          <p:nvPr/>
        </p:nvSpPr>
        <p:spPr>
          <a:xfrm>
            <a:off x="6075363" y="2312988"/>
            <a:ext cx="1866900" cy="4524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200" b="1"/>
          </a:p>
        </p:txBody>
      </p:sp>
      <p:sp>
        <p:nvSpPr>
          <p:cNvPr id="108" name="Retângulo 76"/>
          <p:cNvSpPr>
            <a:spLocks noChangeArrowheads="1"/>
          </p:cNvSpPr>
          <p:nvPr/>
        </p:nvSpPr>
        <p:spPr bwMode="auto">
          <a:xfrm>
            <a:off x="219075" y="23796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109" name="Retângulo de cantos arredondados 91"/>
          <p:cNvSpPr/>
          <p:nvPr/>
        </p:nvSpPr>
        <p:spPr>
          <a:xfrm>
            <a:off x="8037513" y="2320925"/>
            <a:ext cx="846137" cy="45085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400" b="1">
              <a:latin typeface="+mj-lt"/>
            </a:endParaRPr>
          </a:p>
        </p:txBody>
      </p:sp>
      <p:sp>
        <p:nvSpPr>
          <p:cNvPr id="110" name="Retângulo 75"/>
          <p:cNvSpPr>
            <a:spLocks noChangeArrowheads="1"/>
          </p:cNvSpPr>
          <p:nvPr/>
        </p:nvSpPr>
        <p:spPr bwMode="auto">
          <a:xfrm>
            <a:off x="8037513" y="2395538"/>
            <a:ext cx="846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400" b="1" dirty="0" smtClean="0">
                <a:latin typeface="+mj-lt"/>
              </a:rPr>
              <a:t>200 Mi</a:t>
            </a:r>
            <a:endParaRPr lang="pt-BR" altLang="pt-BR" sz="1400" b="1" dirty="0">
              <a:latin typeface="+mj-lt"/>
            </a:endParaRPr>
          </a:p>
        </p:txBody>
      </p:sp>
      <p:sp>
        <p:nvSpPr>
          <p:cNvPr id="119" name="Retângulo 72"/>
          <p:cNvSpPr>
            <a:spLocks noChangeArrowheads="1"/>
          </p:cNvSpPr>
          <p:nvPr/>
        </p:nvSpPr>
        <p:spPr bwMode="auto">
          <a:xfrm>
            <a:off x="684213" y="2378075"/>
            <a:ext cx="5322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latin typeface="+mn-lt"/>
              </a:rPr>
              <a:t>PROINFRA 02/2014 – Equipamentos Multiusuários</a:t>
            </a:r>
            <a:endParaRPr lang="pt-BR" altLang="pt-BR" sz="1600" b="1" dirty="0">
              <a:latin typeface="+mn-lt"/>
            </a:endParaRPr>
          </a:p>
        </p:txBody>
      </p:sp>
      <p:sp>
        <p:nvSpPr>
          <p:cNvPr id="120" name="Retângulo 72"/>
          <p:cNvSpPr>
            <a:spLocks noChangeArrowheads="1"/>
          </p:cNvSpPr>
          <p:nvPr/>
        </p:nvSpPr>
        <p:spPr bwMode="auto">
          <a:xfrm>
            <a:off x="674688" y="2927350"/>
            <a:ext cx="5322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latin typeface="+mn-lt"/>
              </a:rPr>
              <a:t>Carta Convite 01/2018 – Complementação de Obras</a:t>
            </a:r>
            <a:endParaRPr lang="pt-BR" altLang="pt-BR" sz="1600" b="1" dirty="0">
              <a:latin typeface="+mn-lt"/>
            </a:endParaRPr>
          </a:p>
        </p:txBody>
      </p:sp>
      <p:sp>
        <p:nvSpPr>
          <p:cNvPr id="121" name="Retângulo 72"/>
          <p:cNvSpPr>
            <a:spLocks noChangeArrowheads="1"/>
          </p:cNvSpPr>
          <p:nvPr/>
        </p:nvSpPr>
        <p:spPr bwMode="auto">
          <a:xfrm>
            <a:off x="681038" y="3481388"/>
            <a:ext cx="5322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latin typeface="+mn-lt"/>
              </a:rPr>
              <a:t>Chamada 02/2018</a:t>
            </a:r>
            <a:r>
              <a:rPr lang="pt-BR" altLang="pt-BR" sz="1600" b="1" dirty="0" smtClean="0"/>
              <a:t> </a:t>
            </a:r>
            <a:r>
              <a:rPr lang="pt-BR" altLang="pt-BR" sz="1600" b="1" dirty="0"/>
              <a:t>– </a:t>
            </a:r>
            <a:r>
              <a:rPr lang="pt-BR" altLang="pt-BR" sz="1600" b="1" dirty="0" smtClean="0">
                <a:latin typeface="+mn-lt"/>
              </a:rPr>
              <a:t>Campi Regionais e Novas Universidades</a:t>
            </a:r>
            <a:endParaRPr lang="pt-BR" altLang="pt-BR" sz="1600" b="1" dirty="0">
              <a:latin typeface="+mn-lt"/>
            </a:endParaRPr>
          </a:p>
        </p:txBody>
      </p:sp>
      <p:sp>
        <p:nvSpPr>
          <p:cNvPr id="122" name="Retângulo 72"/>
          <p:cNvSpPr>
            <a:spLocks noChangeArrowheads="1"/>
          </p:cNvSpPr>
          <p:nvPr/>
        </p:nvSpPr>
        <p:spPr bwMode="auto">
          <a:xfrm>
            <a:off x="677863" y="4054475"/>
            <a:ext cx="5322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latin typeface="+mn-lt"/>
              </a:rPr>
              <a:t>Chamada 03/2018 – Manutenção de Equipamentos</a:t>
            </a:r>
            <a:endParaRPr lang="pt-BR" altLang="pt-BR" sz="1600" b="1" dirty="0">
              <a:latin typeface="+mn-lt"/>
            </a:endParaRPr>
          </a:p>
        </p:txBody>
      </p:sp>
      <p:sp>
        <p:nvSpPr>
          <p:cNvPr id="123" name="Retângulo 72"/>
          <p:cNvSpPr>
            <a:spLocks noChangeArrowheads="1"/>
          </p:cNvSpPr>
          <p:nvPr/>
        </p:nvSpPr>
        <p:spPr bwMode="auto">
          <a:xfrm>
            <a:off x="674688" y="4600575"/>
            <a:ext cx="5322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latin typeface="+mn-lt"/>
              </a:rPr>
              <a:t>Chamada 04/2018 – Temática</a:t>
            </a:r>
            <a:endParaRPr lang="pt-BR" altLang="pt-BR" sz="1600" b="1" dirty="0">
              <a:latin typeface="+mn-lt"/>
            </a:endParaRPr>
          </a:p>
        </p:txBody>
      </p:sp>
      <p:sp>
        <p:nvSpPr>
          <p:cNvPr id="124" name="Retângulo 138"/>
          <p:cNvSpPr>
            <a:spLocks noChangeArrowheads="1"/>
          </p:cNvSpPr>
          <p:nvPr/>
        </p:nvSpPr>
        <p:spPr bwMode="auto">
          <a:xfrm>
            <a:off x="6038850" y="2303463"/>
            <a:ext cx="1943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200" b="1" dirty="0">
                <a:latin typeface="+mn-lt"/>
              </a:rPr>
              <a:t>Fechado </a:t>
            </a:r>
            <a:r>
              <a:rPr lang="pt-BR" altLang="pt-BR" sz="1200" b="1" dirty="0" smtClean="0">
                <a:latin typeface="+mn-lt"/>
              </a:rPr>
              <a:t>–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200" b="1" dirty="0" smtClean="0">
                <a:latin typeface="+mn-lt"/>
              </a:rPr>
              <a:t>Resultado Divulgado</a:t>
            </a:r>
            <a:endParaRPr lang="pt-BR" altLang="pt-BR" sz="1200" b="1" dirty="0">
              <a:latin typeface="+mn-lt"/>
            </a:endParaRPr>
          </a:p>
        </p:txBody>
      </p:sp>
      <p:sp>
        <p:nvSpPr>
          <p:cNvPr id="125" name="Retângulo 138"/>
          <p:cNvSpPr>
            <a:spLocks noChangeArrowheads="1"/>
          </p:cNvSpPr>
          <p:nvPr/>
        </p:nvSpPr>
        <p:spPr bwMode="auto">
          <a:xfrm>
            <a:off x="6038850" y="2868613"/>
            <a:ext cx="1943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200" b="1" dirty="0">
                <a:latin typeface="+mn-lt"/>
              </a:rPr>
              <a:t>Fechado </a:t>
            </a:r>
            <a:r>
              <a:rPr lang="pt-BR" altLang="pt-BR" sz="1200" b="1" dirty="0" smtClean="0">
                <a:latin typeface="+mn-lt"/>
              </a:rPr>
              <a:t>–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200" b="1" dirty="0" smtClean="0">
                <a:latin typeface="+mn-lt"/>
              </a:rPr>
              <a:t>Resultado Divulgado</a:t>
            </a:r>
            <a:endParaRPr lang="pt-BR" altLang="pt-BR" sz="1200" b="1" dirty="0">
              <a:latin typeface="+mn-lt"/>
            </a:endParaRPr>
          </a:p>
        </p:txBody>
      </p:sp>
      <p:sp>
        <p:nvSpPr>
          <p:cNvPr id="126" name="Retângulo 138"/>
          <p:cNvSpPr>
            <a:spLocks noChangeArrowheads="1"/>
          </p:cNvSpPr>
          <p:nvPr/>
        </p:nvSpPr>
        <p:spPr bwMode="auto">
          <a:xfrm>
            <a:off x="6038850" y="3989388"/>
            <a:ext cx="1943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200" b="1" dirty="0">
                <a:latin typeface="+mn-lt"/>
              </a:rPr>
              <a:t>Fechado </a:t>
            </a:r>
            <a:r>
              <a:rPr lang="pt-BR" altLang="pt-BR" sz="1200" b="1" dirty="0" smtClean="0">
                <a:latin typeface="+mn-lt"/>
              </a:rPr>
              <a:t>–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200" b="1" dirty="0" smtClean="0">
                <a:latin typeface="+mn-lt"/>
              </a:rPr>
              <a:t>Resultado Divulgado</a:t>
            </a:r>
            <a:endParaRPr lang="pt-BR" altLang="pt-BR" sz="1200" b="1" dirty="0">
              <a:latin typeface="+mn-lt"/>
            </a:endParaRPr>
          </a:p>
        </p:txBody>
      </p:sp>
      <p:sp>
        <p:nvSpPr>
          <p:cNvPr id="127" name="Retângulo 138"/>
          <p:cNvSpPr>
            <a:spLocks noChangeArrowheads="1"/>
          </p:cNvSpPr>
          <p:nvPr/>
        </p:nvSpPr>
        <p:spPr bwMode="auto">
          <a:xfrm>
            <a:off x="6038850" y="4535488"/>
            <a:ext cx="1943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200" b="1" dirty="0">
                <a:latin typeface="+mn-lt"/>
              </a:rPr>
              <a:t>Fechado </a:t>
            </a:r>
            <a:r>
              <a:rPr lang="pt-BR" altLang="pt-BR" sz="1200" b="1" dirty="0" smtClean="0">
                <a:latin typeface="+mn-lt"/>
              </a:rPr>
              <a:t>–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200" b="1" dirty="0" smtClean="0">
                <a:latin typeface="+mn-lt"/>
              </a:rPr>
              <a:t>Resultado Divulgado</a:t>
            </a:r>
            <a:endParaRPr lang="pt-BR" altLang="pt-BR" sz="1200" b="1" dirty="0">
              <a:latin typeface="+mn-lt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inep">
      <a:dk1>
        <a:sysClr val="windowText" lastClr="000000"/>
      </a:dk1>
      <a:lt1>
        <a:sysClr val="window" lastClr="FFFFFF"/>
      </a:lt1>
      <a:dk2>
        <a:srgbClr val="005051"/>
      </a:dk2>
      <a:lt2>
        <a:srgbClr val="8A8C8E"/>
      </a:lt2>
      <a:accent1>
        <a:srgbClr val="DD4F05"/>
      </a:accent1>
      <a:accent2>
        <a:srgbClr val="0098BA"/>
      </a:accent2>
      <a:accent3>
        <a:srgbClr val="6950A1"/>
      </a:accent3>
      <a:accent4>
        <a:srgbClr val="FFBF00"/>
      </a:accent4>
      <a:accent5>
        <a:srgbClr val="78E03D"/>
      </a:accent5>
      <a:accent6>
        <a:srgbClr val="00505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 algn="ctr">
          <a:defRPr sz="2800" b="1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3994</TotalTime>
  <Words>2070</Words>
  <Application>Microsoft Office PowerPoint</Application>
  <PresentationFormat>Apresentação na tela (4:3)</PresentationFormat>
  <Paragraphs>823</Paragraphs>
  <Slides>38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2" baseType="lpstr">
      <vt:lpstr>Arial</vt:lpstr>
      <vt:lpstr>Calibri</vt:lpstr>
      <vt:lpstr>Tahoma</vt:lpstr>
      <vt:lpstr>Office Theme</vt:lpstr>
      <vt:lpstr>Apresentação do PowerPoint</vt:lpstr>
      <vt:lpstr>VISÃO GERAL</vt:lpstr>
      <vt:lpstr>Apresentação do PowerPoint</vt:lpstr>
      <vt:lpstr>Visão Orçamentária – FNDCT</vt:lpstr>
      <vt:lpstr>Visão Financeira – FNDCT</vt:lpstr>
      <vt:lpstr>Apresentação do PowerPoint</vt:lpstr>
      <vt:lpstr>Fundo de Infraestrutura – CT-Infra </vt:lpstr>
      <vt:lpstr>AÇÕES REALIZADAS NOS ÚLTIMOS 5 ANOS</vt:lpstr>
      <vt:lpstr>Ações Realizadas nos Últimos 5 Anos</vt:lpstr>
      <vt:lpstr>Carta Convite 01/2014 – Complementação de Obras</vt:lpstr>
      <vt:lpstr>Chamada Pública PROINFRA 02/2014 – Equipamentos Multiusuários </vt:lpstr>
      <vt:lpstr>Carta Convite 01/2018 – Complementação de Obras</vt:lpstr>
      <vt:lpstr>Chamada Pública 02/2018 – Campi Regionais e Novas Universidades</vt:lpstr>
      <vt:lpstr>Chamada Pública 03/2018 – Manutenção de Equipamentos</vt:lpstr>
      <vt:lpstr>Chamada Pública 04/2018 – Temática</vt:lpstr>
      <vt:lpstr>Detalhamento do Apoio Finep/CT-INFRA</vt:lpstr>
      <vt:lpstr>Detalhamento do Apoio Finep/CT-INFRA</vt:lpstr>
      <vt:lpstr>CT-INFRA – Apoio para N+NE+CO</vt:lpstr>
      <vt:lpstr>CT-INFRA – Apoio para N+NE+CO</vt:lpstr>
      <vt:lpstr>CT-INFRA – Apoio para N+NE+CO</vt:lpstr>
      <vt:lpstr>CT-INFRA – Apoio para a Região Norte</vt:lpstr>
      <vt:lpstr>CT-INFRA – Apoio para a Região Nordeste</vt:lpstr>
      <vt:lpstr>CT-INFRA – Apoio para a Região Centro-Oeste</vt:lpstr>
      <vt:lpstr>MAPA DA INOVAÇÃO</vt:lpstr>
      <vt:lpstr>Objetivo</vt:lpstr>
      <vt:lpstr>Metodologia</vt:lpstr>
      <vt:lpstr>Distribuição das infraestruturas selecionadas</vt:lpstr>
      <vt:lpstr>Apresentação do PowerPoint</vt:lpstr>
      <vt:lpstr>SOS EQUIPAMENTOS</vt:lpstr>
      <vt:lpstr>Chamada Pública Ação Transversal – SOS Equipamentos</vt:lpstr>
      <vt:lpstr>Chamada Pública Ação Transversal – SOS Equipamentos</vt:lpstr>
      <vt:lpstr>Chamada Pública Ação Transversal – SOS Equipamentos</vt:lpstr>
      <vt:lpstr>Chamada Pública Ação Transversal – SOS Equipamentos</vt:lpstr>
      <vt:lpstr>Chamada Pública Ação Transversal – SOS Equipamentos</vt:lpstr>
      <vt:lpstr>Chamada Pública Ação Transversal – SOS Equipamentos</vt:lpstr>
      <vt:lpstr>Chamada Pública Ação Transversal – SOS Equipamentos</vt:lpstr>
      <vt:lpstr>Chamada Pública Ação Transversal – SOS Equipamentos</vt:lpstr>
      <vt:lpstr>Ricardo Rosa rrosa@finep.gov.br</vt:lpstr>
    </vt:vector>
  </TitlesOfParts>
  <Company>Ana Couto Branding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Camila Moletta</dc:creator>
  <cp:lastModifiedBy>Caio Cesar de Souza Xavier</cp:lastModifiedBy>
  <cp:revision>281</cp:revision>
  <dcterms:created xsi:type="dcterms:W3CDTF">2013-11-12T13:20:39Z</dcterms:created>
  <dcterms:modified xsi:type="dcterms:W3CDTF">2019-06-08T00:52:52Z</dcterms:modified>
</cp:coreProperties>
</file>